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42"/>
  </p:notesMasterIdLst>
  <p:handoutMasterIdLst>
    <p:handoutMasterId r:id="rId43"/>
  </p:handoutMasterIdLst>
  <p:sldIdLst>
    <p:sldId id="257" r:id="rId2"/>
    <p:sldId id="279" r:id="rId3"/>
    <p:sldId id="278" r:id="rId4"/>
    <p:sldId id="258" r:id="rId5"/>
    <p:sldId id="259" r:id="rId6"/>
    <p:sldId id="266" r:id="rId7"/>
    <p:sldId id="267" r:id="rId8"/>
    <p:sldId id="260" r:id="rId9"/>
    <p:sldId id="262" r:id="rId10"/>
    <p:sldId id="261" r:id="rId11"/>
    <p:sldId id="263" r:id="rId12"/>
    <p:sldId id="265" r:id="rId13"/>
    <p:sldId id="268" r:id="rId14"/>
    <p:sldId id="270" r:id="rId15"/>
    <p:sldId id="271" r:id="rId16"/>
    <p:sldId id="272" r:id="rId17"/>
    <p:sldId id="276" r:id="rId18"/>
    <p:sldId id="273" r:id="rId19"/>
    <p:sldId id="277" r:id="rId20"/>
    <p:sldId id="274" r:id="rId21"/>
    <p:sldId id="275" r:id="rId22"/>
    <p:sldId id="287" r:id="rId23"/>
    <p:sldId id="280" r:id="rId24"/>
    <p:sldId id="281" r:id="rId25"/>
    <p:sldId id="282" r:id="rId26"/>
    <p:sldId id="284" r:id="rId27"/>
    <p:sldId id="286" r:id="rId28"/>
    <p:sldId id="288" r:id="rId29"/>
    <p:sldId id="289" r:id="rId30"/>
    <p:sldId id="291" r:id="rId31"/>
    <p:sldId id="290" r:id="rId32"/>
    <p:sldId id="292" r:id="rId33"/>
    <p:sldId id="293" r:id="rId34"/>
    <p:sldId id="294" r:id="rId35"/>
    <p:sldId id="295" r:id="rId36"/>
    <p:sldId id="296" r:id="rId37"/>
    <p:sldId id="300" r:id="rId38"/>
    <p:sldId id="299" r:id="rId39"/>
    <p:sldId id="297" r:id="rId40"/>
    <p:sldId id="301" r:id="rId41"/>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84380"/>
    <p:restoredTop sz="94660"/>
  </p:normalViewPr>
  <p:slideViewPr>
    <p:cSldViewPr>
      <p:cViewPr varScale="1">
        <p:scale>
          <a:sx n="41" d="100"/>
          <a:sy n="41" d="100"/>
        </p:scale>
        <p:origin x="-117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Date Placeholder 2"/>
          <p:cNvSpPr>
            <a:spLocks noGrp="1"/>
          </p:cNvSpPr>
          <p:nvPr>
            <p:ph type="dt" sz="quarter" idx="1"/>
          </p:nvPr>
        </p:nvSpPr>
        <p:spPr>
          <a:xfrm>
            <a:off x="1588" y="0"/>
            <a:ext cx="2971800" cy="457200"/>
          </a:xfrm>
          <a:prstGeom prst="rect">
            <a:avLst/>
          </a:prstGeom>
        </p:spPr>
        <p:txBody>
          <a:bodyPr vert="horz" lIns="91440" tIns="45720" rIns="91440" bIns="45720" rtlCol="1"/>
          <a:lstStyle>
            <a:lvl1pPr algn="l">
              <a:defRPr sz="1200"/>
            </a:lvl1pPr>
          </a:lstStyle>
          <a:p>
            <a:fld id="{653B6881-1CB8-4121-89D5-BCB132AD2F25}" type="datetimeFigureOut">
              <a:rPr lang="ar-IQ" smtClean="0"/>
              <a:pPr/>
              <a:t>26/05/1435</a:t>
            </a:fld>
            <a:endParaRPr lang="ar-IQ"/>
          </a:p>
        </p:txBody>
      </p:sp>
      <p:sp>
        <p:nvSpPr>
          <p:cNvPr id="4" name="Footer Placeholder 3"/>
          <p:cNvSpPr>
            <a:spLocks noGrp="1"/>
          </p:cNvSpPr>
          <p:nvPr>
            <p:ph type="ftr" sz="quarter" idx="2"/>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5" name="Slide Number Placeholder 4"/>
          <p:cNvSpPr>
            <a:spLocks noGrp="1"/>
          </p:cNvSpPr>
          <p:nvPr>
            <p:ph type="sldNum" sz="quarter" idx="3"/>
          </p:nvPr>
        </p:nvSpPr>
        <p:spPr>
          <a:xfrm>
            <a:off x="1588" y="8685213"/>
            <a:ext cx="2971800" cy="457200"/>
          </a:xfrm>
          <a:prstGeom prst="rect">
            <a:avLst/>
          </a:prstGeom>
        </p:spPr>
        <p:txBody>
          <a:bodyPr vert="horz" lIns="91440" tIns="45720" rIns="91440" bIns="45720" rtlCol="1" anchor="b"/>
          <a:lstStyle>
            <a:lvl1pPr algn="l">
              <a:defRPr sz="1200"/>
            </a:lvl1pPr>
          </a:lstStyle>
          <a:p>
            <a:fld id="{434E5D59-F5B4-418B-9DDE-7291C2E3BBE6}" type="slidenum">
              <a:rPr lang="ar-IQ" smtClean="0"/>
              <a:pPr/>
              <a:t>‹#›</a:t>
            </a:fld>
            <a:endParaRPr lang="ar-IQ"/>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7D25E82F-F51B-4DDF-9EF0-E44FA8C10FC3}" type="datetimeFigureOut">
              <a:rPr lang="ar-IQ" smtClean="0"/>
              <a:pPr/>
              <a:t>26/05/1435</a:t>
            </a:fld>
            <a:endParaRPr lang="ar-IQ"/>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024DB284-61F0-4284-AD50-ADD530B3EDF5}" type="slidenum">
              <a:rPr lang="ar-IQ" smtClean="0"/>
              <a:pPr/>
              <a:t>‹#›</a:t>
            </a:fld>
            <a:endParaRPr lang="ar-IQ"/>
          </a:p>
        </p:txBody>
      </p:sp>
    </p:spTree>
  </p:cSld>
  <p:clrMap bg1="lt1" tx1="dk1" bg2="lt2" tx2="dk2" accent1="accent1" accent2="accent2" accent3="accent3" accent4="accent4" accent5="accent5" accent6="accent6" hlink="hlink" folHlink="folHlink"/>
  <p:hf hdr="0" ftr="0" dt="0"/>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024DB284-61F0-4284-AD50-ADD530B3EDF5}" type="slidenum">
              <a:rPr lang="ar-IQ" smtClean="0"/>
              <a:pPr/>
              <a:t>19</a:t>
            </a:fld>
            <a:endParaRPr lang="ar-IQ"/>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dirty="0"/>
          </a:p>
        </p:txBody>
      </p:sp>
      <p:sp>
        <p:nvSpPr>
          <p:cNvPr id="4" name="Slide Number Placeholder 3"/>
          <p:cNvSpPr>
            <a:spLocks noGrp="1"/>
          </p:cNvSpPr>
          <p:nvPr>
            <p:ph type="sldNum" sz="quarter" idx="10"/>
          </p:nvPr>
        </p:nvSpPr>
        <p:spPr/>
        <p:txBody>
          <a:bodyPr/>
          <a:lstStyle/>
          <a:p>
            <a:fld id="{024DB284-61F0-4284-AD50-ADD530B3EDF5}" type="slidenum">
              <a:rPr lang="ar-IQ" smtClean="0"/>
              <a:pPr/>
              <a:t>21</a:t>
            </a:fld>
            <a:endParaRPr lang="ar-IQ"/>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IQ"/>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IQ"/>
          </a:p>
        </p:txBody>
      </p:sp>
      <p:sp>
        <p:nvSpPr>
          <p:cNvPr id="4" name="Date Placeholder 3"/>
          <p:cNvSpPr>
            <a:spLocks noGrp="1"/>
          </p:cNvSpPr>
          <p:nvPr>
            <p:ph type="dt" sz="half" idx="10"/>
          </p:nvPr>
        </p:nvSpPr>
        <p:spPr/>
        <p:txBody>
          <a:bodyPr/>
          <a:lstStyle/>
          <a:p>
            <a:fld id="{62E96722-33A9-48B7-8AF6-D9164E58D875}" type="datetime8">
              <a:rPr lang="ar-IQ" smtClean="0"/>
              <a:pPr/>
              <a:t>27 آذار، 14</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2F8EFF47-0147-4193-BB7D-E99B6D02990F}" type="slidenum">
              <a:rPr lang="ar-IQ" smtClean="0"/>
              <a:pPr/>
              <a:t>‹#›</a:t>
            </a:fld>
            <a:endParaRPr lang="ar-IQ"/>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C27F1548-1E26-4D09-ADCB-3A28B72752F9}" type="datetime8">
              <a:rPr lang="ar-IQ" smtClean="0"/>
              <a:pPr/>
              <a:t>27 آذار، 14</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2F8EFF47-0147-4193-BB7D-E99B6D02990F}" type="slidenum">
              <a:rPr lang="ar-IQ" smtClean="0"/>
              <a:pPr/>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IQ"/>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94BD7477-F14E-47CC-821C-69D4EEC1900D}" type="datetime8">
              <a:rPr lang="ar-IQ" smtClean="0"/>
              <a:pPr/>
              <a:t>27 آذار، 14</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2F8EFF47-0147-4193-BB7D-E99B6D02990F}" type="slidenum">
              <a:rPr lang="ar-IQ" smtClean="0"/>
              <a:pPr/>
              <a:t>‹#›</a:t>
            </a:fld>
            <a:endParaRPr lang="ar-IQ"/>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62262B36-7912-4402-8754-C99FF8C8B8B8}" type="datetime8">
              <a:rPr lang="ar-IQ" smtClean="0"/>
              <a:pPr/>
              <a:t>27 آذار، 14</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2F8EFF47-0147-4193-BB7D-E99B6D02990F}" type="slidenum">
              <a:rPr lang="ar-IQ" smtClean="0"/>
              <a:pPr/>
              <a:t>‹#›</a:t>
            </a:fld>
            <a:endParaRPr lang="ar-IQ"/>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IQ"/>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F14ED10-FDD9-4569-BB70-C16B820BD0A3}" type="datetime8">
              <a:rPr lang="ar-IQ" smtClean="0"/>
              <a:pPr/>
              <a:t>27 آذار، 14</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2F8EFF47-0147-4193-BB7D-E99B6D02990F}" type="slidenum">
              <a:rPr lang="ar-IQ" smtClean="0"/>
              <a:pPr/>
              <a:t>‹#›</a:t>
            </a:fld>
            <a:endParaRPr lang="ar-IQ"/>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Date Placeholder 4"/>
          <p:cNvSpPr>
            <a:spLocks noGrp="1"/>
          </p:cNvSpPr>
          <p:nvPr>
            <p:ph type="dt" sz="half" idx="10"/>
          </p:nvPr>
        </p:nvSpPr>
        <p:spPr/>
        <p:txBody>
          <a:bodyPr/>
          <a:lstStyle/>
          <a:p>
            <a:fld id="{790F365D-12B5-498C-BA51-10D1AA01B618}" type="datetime8">
              <a:rPr lang="ar-IQ" smtClean="0"/>
              <a:pPr/>
              <a:t>27 آذار، 14</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2F8EFF47-0147-4193-BB7D-E99B6D02990F}" type="slidenum">
              <a:rPr lang="ar-IQ" smtClean="0"/>
              <a:pPr/>
              <a:t>‹#›</a:t>
            </a:fld>
            <a:endParaRPr lang="ar-IQ"/>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IQ"/>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7" name="Date Placeholder 6"/>
          <p:cNvSpPr>
            <a:spLocks noGrp="1"/>
          </p:cNvSpPr>
          <p:nvPr>
            <p:ph type="dt" sz="half" idx="10"/>
          </p:nvPr>
        </p:nvSpPr>
        <p:spPr/>
        <p:txBody>
          <a:bodyPr/>
          <a:lstStyle/>
          <a:p>
            <a:fld id="{1ADEFE79-5BAE-4EE3-B10F-5015DD373048}" type="datetime8">
              <a:rPr lang="ar-IQ" smtClean="0"/>
              <a:pPr/>
              <a:t>27 آذار، 14</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2F8EFF47-0147-4193-BB7D-E99B6D02990F}" type="slidenum">
              <a:rPr lang="ar-IQ" smtClean="0"/>
              <a:pPr/>
              <a:t>‹#›</a:t>
            </a:fld>
            <a:endParaRPr lang="ar-IQ"/>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Date Placeholder 2"/>
          <p:cNvSpPr>
            <a:spLocks noGrp="1"/>
          </p:cNvSpPr>
          <p:nvPr>
            <p:ph type="dt" sz="half" idx="10"/>
          </p:nvPr>
        </p:nvSpPr>
        <p:spPr/>
        <p:txBody>
          <a:bodyPr/>
          <a:lstStyle/>
          <a:p>
            <a:fld id="{0BB98A7D-4173-4984-95D4-2658CCADD91A}" type="datetime8">
              <a:rPr lang="ar-IQ" smtClean="0"/>
              <a:pPr/>
              <a:t>27 آذار، 14</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2F8EFF47-0147-4193-BB7D-E99B6D02990F}" type="slidenum">
              <a:rPr lang="ar-IQ" smtClean="0"/>
              <a:pPr/>
              <a:t>‹#›</a:t>
            </a:fld>
            <a:endParaRPr lang="ar-IQ"/>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B9DFA1-5D19-45F9-8AD1-811D8C94855E}" type="datetime8">
              <a:rPr lang="ar-IQ" smtClean="0"/>
              <a:pPr/>
              <a:t>27 آذار، 14</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2F8EFF47-0147-4193-BB7D-E99B6D02990F}" type="slidenum">
              <a:rPr lang="ar-IQ" smtClean="0"/>
              <a:pPr/>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IQ"/>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FB4106-2EF8-4CEB-882E-7AEFA39011D4}" type="datetime8">
              <a:rPr lang="ar-IQ" smtClean="0"/>
              <a:pPr/>
              <a:t>27 آذار، 14</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2F8EFF47-0147-4193-BB7D-E99B6D02990F}" type="slidenum">
              <a:rPr lang="ar-IQ" smtClean="0"/>
              <a:pPr/>
              <a:t>‹#›</a:t>
            </a:fld>
            <a:endParaRPr lang="ar-IQ"/>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IQ"/>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8FC2F7-1376-4427-86CA-E7FF55947744}" type="datetime8">
              <a:rPr lang="ar-IQ" smtClean="0"/>
              <a:pPr/>
              <a:t>27 آذار، 14</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2F8EFF47-0147-4193-BB7D-E99B6D02990F}" type="slidenum">
              <a:rPr lang="ar-IQ" smtClean="0"/>
              <a:pPr/>
              <a:t>‹#›</a:t>
            </a:fld>
            <a:endParaRPr lang="ar-IQ"/>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ar-IQ"/>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308CFBAB-C435-4991-BF3D-88766D66E74F}" type="datetime8">
              <a:rPr lang="ar-IQ" smtClean="0"/>
              <a:pPr/>
              <a:t>27 آذار، 14</a:t>
            </a:fld>
            <a:endParaRPr lang="ar-IQ"/>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2F8EFF47-0147-4193-BB7D-E99B6D02990F}" type="slidenum">
              <a:rPr lang="ar-IQ" smtClean="0"/>
              <a:pPr/>
              <a:t>‹#›</a:t>
            </a:fld>
            <a:endParaRPr lang="ar-IQ"/>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71480"/>
            <a:ext cx="8229600" cy="6000792"/>
          </a:xfrm>
          <a:prstGeom prst="foldedCorner">
            <a:avLst/>
          </a:prstGeom>
          <a:blipFill>
            <a:blip r:embed="rId2"/>
            <a:stretch>
              <a:fillRect/>
            </a:stretch>
          </a:blipFill>
          <a:ln w="76200">
            <a:solidFill>
              <a:schemeClr val="accent4">
                <a:lumMod val="50000"/>
              </a:schemeClr>
            </a:solidFill>
          </a:ln>
          <a:effectLst>
            <a:outerShdw blurRad="76200" dir="13500000" sy="23000" kx="1200000" algn="br" rotWithShape="0">
              <a:prstClr val="black">
                <a:alpha val="20000"/>
              </a:prstClr>
            </a:outerShdw>
          </a:effectLst>
        </p:spPr>
        <p:txBody>
          <a:bodyPr wrap="square" lIns="396000" tIns="180000" bIns="1224000">
            <a:noAutofit/>
            <a:scene3d>
              <a:camera prst="isometricOffAxis1Right"/>
              <a:lightRig rig="threePt" dir="t"/>
            </a:scene3d>
          </a:bodyPr>
          <a:lstStyle/>
          <a:p>
            <a:pPr algn="just" rtl="0">
              <a:buNone/>
            </a:pPr>
            <a:endParaRPr lang="ar-IQ" sz="2400" b="1" cap="all" dirty="0" smtClean="0">
              <a:ln w="9000" cmpd="sng">
                <a:solidFill>
                  <a:schemeClr val="tx1"/>
                </a:solidFill>
                <a:prstDash val="solid"/>
              </a:ln>
              <a:solidFill>
                <a:srgbClr val="C00000"/>
              </a:solidFill>
              <a:effectLst>
                <a:reflection blurRad="12700" stA="28000" endPos="45000" dist="1000" dir="5400000" sy="-100000" algn="bl" rotWithShape="0"/>
              </a:effectLst>
              <a:latin typeface="Times New Roman" pitchFamily="18" charset="0"/>
              <a:cs typeface="Times New Roman" pitchFamily="18" charset="0"/>
            </a:endParaRPr>
          </a:p>
          <a:p>
            <a:pPr algn="ctr" rtl="0">
              <a:buNone/>
            </a:pPr>
            <a:endParaRPr lang="en-US" sz="3600" b="1" cap="all" dirty="0" smtClean="0">
              <a:ln w="9000" cmpd="sng">
                <a:solidFill>
                  <a:schemeClr val="tx1"/>
                </a:solidFill>
                <a:prstDash val="solid"/>
              </a:ln>
              <a:solidFill>
                <a:srgbClr val="C00000"/>
              </a:solidFill>
              <a:effectLst>
                <a:reflection blurRad="12700" stA="28000" endPos="45000" dist="1000" dir="5400000" sy="-100000" algn="bl" rotWithShape="0"/>
              </a:effectLst>
              <a:latin typeface="Bookman Old Style" pitchFamily="18" charset="0"/>
              <a:cs typeface="Simplified Arabic Fixed" pitchFamily="49" charset="-78"/>
            </a:endParaRPr>
          </a:p>
          <a:p>
            <a:pPr algn="ctr" rtl="0">
              <a:buNone/>
            </a:pPr>
            <a:endParaRPr lang="en-US" sz="2400" b="1" cap="all" dirty="0" smtClean="0">
              <a:ln w="9000" cmpd="sng">
                <a:solidFill>
                  <a:schemeClr val="tx1"/>
                </a:solidFill>
                <a:prstDash val="solid"/>
              </a:ln>
              <a:solidFill>
                <a:srgbClr val="C00000"/>
              </a:solidFill>
              <a:effectLst>
                <a:reflection blurRad="12700" stA="28000" endPos="45000" dist="1000" dir="5400000" sy="-100000" algn="bl" rotWithShape="0"/>
              </a:effectLst>
              <a:latin typeface="Bookman Old Style" pitchFamily="18" charset="0"/>
              <a:cs typeface="Simplified Arabic Fixed" pitchFamily="49" charset="-78"/>
            </a:endParaRPr>
          </a:p>
          <a:p>
            <a:pPr algn="ctr" rtl="0">
              <a:buNone/>
            </a:pPr>
            <a:r>
              <a:rPr lang="en-US" sz="3600" b="1" cap="all" dirty="0" smtClean="0">
                <a:ln w="9000" cmpd="sng">
                  <a:solidFill>
                    <a:schemeClr val="tx1"/>
                  </a:solidFill>
                  <a:prstDash val="solid"/>
                </a:ln>
                <a:solidFill>
                  <a:srgbClr val="C00000"/>
                </a:solidFill>
                <a:effectLst>
                  <a:reflection blurRad="6350" stA="55000" endA="50" endPos="85000" dist="29997" dir="5400000" sy="-100000" algn="bl" rotWithShape="0"/>
                </a:effectLst>
                <a:latin typeface="Bookman Old Style" pitchFamily="18" charset="0"/>
                <a:cs typeface="Simplified Arabic Fixed" pitchFamily="49" charset="-78"/>
              </a:rPr>
              <a:t>Anatomy and Physiology </a:t>
            </a:r>
          </a:p>
          <a:p>
            <a:pPr algn="ctr" rtl="0">
              <a:buNone/>
            </a:pPr>
            <a:endParaRPr lang="en-US" sz="3600" b="1" cap="all" dirty="0" smtClean="0">
              <a:ln w="9000" cmpd="sng">
                <a:solidFill>
                  <a:schemeClr val="tx1"/>
                </a:solidFill>
                <a:prstDash val="solid"/>
              </a:ln>
              <a:solidFill>
                <a:srgbClr val="C00000"/>
              </a:solidFill>
              <a:effectLst>
                <a:reflection blurRad="6350" stA="55000" endA="50" endPos="85000" dist="29997" dir="5400000" sy="-100000" algn="bl" rotWithShape="0"/>
              </a:effectLst>
              <a:latin typeface="Bookman Old Style" pitchFamily="18" charset="0"/>
              <a:cs typeface="Simplified Arabic Fixed" pitchFamily="49" charset="-78"/>
            </a:endParaRPr>
          </a:p>
          <a:p>
            <a:pPr algn="ctr" rtl="0">
              <a:buNone/>
            </a:pPr>
            <a:r>
              <a:rPr lang="en-US" sz="2800" b="1" cap="all" dirty="0" smtClean="0">
                <a:ln w="9000" cmpd="sng">
                  <a:solidFill>
                    <a:schemeClr val="tx1"/>
                  </a:solidFill>
                  <a:prstDash val="solid"/>
                </a:ln>
                <a:solidFill>
                  <a:srgbClr val="C00000"/>
                </a:solidFill>
                <a:effectLst>
                  <a:reflection blurRad="6350" stA="55000" endA="50" endPos="85000" dist="29997" dir="5400000" sy="-100000" algn="bl" rotWithShape="0"/>
                </a:effectLst>
                <a:latin typeface="Bookman Old Style" pitchFamily="18" charset="0"/>
                <a:cs typeface="Simplified Arabic Fixed" pitchFamily="49" charset="-78"/>
              </a:rPr>
              <a:t>For </a:t>
            </a:r>
          </a:p>
          <a:p>
            <a:pPr algn="ctr" rtl="0">
              <a:buNone/>
            </a:pPr>
            <a:r>
              <a:rPr lang="en-US" sz="3600" b="1" cap="all" dirty="0" smtClean="0">
                <a:ln w="9000" cmpd="sng">
                  <a:solidFill>
                    <a:schemeClr val="tx1"/>
                  </a:solidFill>
                  <a:prstDash val="solid"/>
                </a:ln>
                <a:solidFill>
                  <a:srgbClr val="C00000"/>
                </a:solidFill>
                <a:effectLst>
                  <a:reflection blurRad="6350" stA="55000" endA="50" endPos="85000" dist="29997" dir="5400000" sy="-100000" algn="bl" rotWithShape="0"/>
                </a:effectLst>
                <a:latin typeface="Bookman Old Style" pitchFamily="18" charset="0"/>
                <a:cs typeface="Simplified Arabic Fixed" pitchFamily="49" charset="-78"/>
              </a:rPr>
              <a:t>The First Class </a:t>
            </a:r>
          </a:p>
          <a:p>
            <a:pPr algn="ctr" rtl="0">
              <a:buNone/>
            </a:pPr>
            <a:r>
              <a:rPr lang="en-US" sz="3600" b="1" cap="all" dirty="0" smtClean="0">
                <a:ln w="9000" cmpd="sng">
                  <a:solidFill>
                    <a:schemeClr val="tx1"/>
                  </a:solidFill>
                  <a:prstDash val="solid"/>
                </a:ln>
                <a:solidFill>
                  <a:srgbClr val="C00000"/>
                </a:solidFill>
                <a:effectLst>
                  <a:reflection blurRad="6350" stA="55000" endA="50" endPos="85000" dist="29997" dir="5400000" sy="-100000" algn="bl" rotWithShape="0"/>
                </a:effectLst>
                <a:latin typeface="Bookman Old Style" pitchFamily="18" charset="0"/>
                <a:cs typeface="Simplified Arabic Fixed" pitchFamily="49" charset="-78"/>
              </a:rPr>
              <a:t> </a:t>
            </a:r>
          </a:p>
          <a:p>
            <a:pPr algn="ctr" rtl="0">
              <a:buNone/>
            </a:pPr>
            <a:r>
              <a:rPr lang="en-US" sz="3600" b="1" cap="all" dirty="0" smtClean="0">
                <a:ln w="9000" cmpd="sng">
                  <a:solidFill>
                    <a:schemeClr val="tx1"/>
                  </a:solidFill>
                  <a:prstDash val="solid"/>
                </a:ln>
                <a:solidFill>
                  <a:srgbClr val="C00000"/>
                </a:solidFill>
                <a:effectLst>
                  <a:reflection blurRad="6350" stA="55000" endA="50" endPos="85000" dist="29997" dir="5400000" sy="-100000" algn="bl" rotWithShape="0"/>
                </a:effectLst>
                <a:latin typeface="Bookman Old Style" pitchFamily="18" charset="0"/>
                <a:cs typeface="Simplified Arabic Fixed" pitchFamily="49" charset="-78"/>
              </a:rPr>
              <a:t>2</a:t>
            </a:r>
            <a:r>
              <a:rPr lang="en-US" sz="3600" b="1" cap="all" baseline="30000" dirty="0" smtClean="0">
                <a:ln w="9000" cmpd="sng">
                  <a:solidFill>
                    <a:schemeClr val="tx1"/>
                  </a:solidFill>
                  <a:prstDash val="solid"/>
                </a:ln>
                <a:solidFill>
                  <a:srgbClr val="C00000"/>
                </a:solidFill>
                <a:effectLst>
                  <a:reflection blurRad="6350" stA="55000" endA="50" endPos="85000" dist="29997" dir="5400000" sy="-100000" algn="bl" rotWithShape="0"/>
                </a:effectLst>
                <a:latin typeface="Bookman Old Style" pitchFamily="18" charset="0"/>
                <a:cs typeface="Simplified Arabic Fixed" pitchFamily="49" charset="-78"/>
              </a:rPr>
              <a:t>nd</a:t>
            </a:r>
            <a:r>
              <a:rPr lang="en-US" sz="3600" b="1" cap="all" dirty="0" smtClean="0">
                <a:ln w="9000" cmpd="sng">
                  <a:solidFill>
                    <a:schemeClr val="tx1"/>
                  </a:solidFill>
                  <a:prstDash val="solid"/>
                </a:ln>
                <a:solidFill>
                  <a:srgbClr val="C00000"/>
                </a:solidFill>
                <a:effectLst>
                  <a:reflection blurRad="6350" stA="55000" endA="50" endPos="85000" dist="29997" dir="5400000" sy="-100000" algn="bl" rotWithShape="0"/>
                </a:effectLst>
                <a:latin typeface="Bookman Old Style" pitchFamily="18" charset="0"/>
                <a:cs typeface="Simplified Arabic Fixed" pitchFamily="49" charset="-78"/>
              </a:rPr>
              <a:t> Semester</a:t>
            </a:r>
            <a:endParaRPr lang="ar-IQ" sz="3600" b="1" cap="all" dirty="0" smtClean="0">
              <a:ln w="9000" cmpd="sng">
                <a:solidFill>
                  <a:schemeClr val="tx1"/>
                </a:solidFill>
                <a:prstDash val="solid"/>
              </a:ln>
              <a:solidFill>
                <a:srgbClr val="C00000"/>
              </a:solidFill>
              <a:effectLst>
                <a:reflection blurRad="6350" stA="55000" endA="50" endPos="85000" dist="29997" dir="5400000" sy="-100000" algn="bl" rotWithShape="0"/>
              </a:effectLst>
              <a:latin typeface="Bookman Old Style" pitchFamily="18" charset="0"/>
              <a:cs typeface="Simplified Arabic Fixed" pitchFamily="49" charset="-78"/>
            </a:endParaRPr>
          </a:p>
          <a:p>
            <a:pPr algn="just" rtl="0">
              <a:buNone/>
            </a:pPr>
            <a:endParaRPr lang="ar-IQ" sz="2400" b="1" cap="all" dirty="0">
              <a:ln w="9000" cmpd="sng">
                <a:solidFill>
                  <a:schemeClr val="tx1"/>
                </a:solidFill>
                <a:prstDash val="solid"/>
              </a:ln>
              <a:solidFill>
                <a:srgbClr val="C00000"/>
              </a:solidFill>
              <a:effectLst>
                <a:reflection blurRad="12700" stA="28000" endPos="45000" dist="1000" dir="5400000" sy="-100000" algn="bl" rotWithShape="0"/>
              </a:effectLst>
              <a:latin typeface="Bookman Old Style"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2000"/>
                                        <p:tgtEl>
                                          <p:spTgt spid="3">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11156"/>
          </a:xfrm>
        </p:spPr>
        <p:txBody>
          <a:bodyPr>
            <a:normAutofit fontScale="90000"/>
          </a:bodyPr>
          <a:lstStyle/>
          <a:p>
            <a:endParaRPr lang="ar-IQ" dirty="0"/>
          </a:p>
        </p:txBody>
      </p:sp>
      <p:pic>
        <p:nvPicPr>
          <p:cNvPr id="4" name="Content Placeholder 3" descr="large-kidney-stones-that-fill-the-renal-pelvis-and-extend-into-the-calyces-are-called-612 (1).jpg"/>
          <p:cNvPicPr>
            <a:picLocks noGrp="1" noChangeAspect="1"/>
          </p:cNvPicPr>
          <p:nvPr>
            <p:ph idx="1"/>
          </p:nvPr>
        </p:nvPicPr>
        <p:blipFill>
          <a:blip r:embed="rId2"/>
          <a:stretch>
            <a:fillRect/>
          </a:stretch>
        </p:blipFill>
        <p:spPr>
          <a:xfrm>
            <a:off x="571472" y="785794"/>
            <a:ext cx="8215370" cy="5786453"/>
          </a:xfrm>
          <a:ln w="57150">
            <a:solidFill>
              <a:schemeClr val="accent1"/>
            </a:solid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Blood and Nerve Supply </a:t>
            </a:r>
            <a:endParaRPr lang="ar-IQ"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algn="l" rtl="0"/>
            <a:r>
              <a:rPr lang="en-US" dirty="0" smtClean="0">
                <a:latin typeface="Times New Roman" pitchFamily="18" charset="0"/>
                <a:cs typeface="Times New Roman" pitchFamily="18" charset="0"/>
              </a:rPr>
              <a:t>The kidneys receive 20-25% of resting cardiac out put via </a:t>
            </a:r>
            <a:r>
              <a:rPr lang="en-US" b="1" dirty="0" smtClean="0">
                <a:latin typeface="Times New Roman" pitchFamily="18" charset="0"/>
                <a:cs typeface="Times New Roman" pitchFamily="18" charset="0"/>
              </a:rPr>
              <a:t>right</a:t>
            </a:r>
            <a:r>
              <a:rPr lang="en-US" dirty="0" smtClean="0">
                <a:latin typeface="Times New Roman" pitchFamily="18" charset="0"/>
                <a:cs typeface="Times New Roman" pitchFamily="18" charset="0"/>
              </a:rPr>
              <a:t> and </a:t>
            </a:r>
            <a:r>
              <a:rPr lang="en-US" b="1" dirty="0" smtClean="0">
                <a:latin typeface="Times New Roman" pitchFamily="18" charset="0"/>
                <a:cs typeface="Times New Roman" pitchFamily="18" charset="0"/>
              </a:rPr>
              <a:t>left renal arteries</a:t>
            </a:r>
            <a:r>
              <a:rPr lang="en-US" dirty="0" smtClean="0">
                <a:latin typeface="Times New Roman" pitchFamily="18" charset="0"/>
                <a:cs typeface="Times New Roman" pitchFamily="18" charset="0"/>
              </a:rPr>
              <a:t>. </a:t>
            </a:r>
          </a:p>
          <a:p>
            <a:pPr algn="l" rtl="0">
              <a:buNone/>
            </a:pPr>
            <a:endParaRPr lang="en-US" dirty="0" smtClean="0">
              <a:latin typeface="Times New Roman" pitchFamily="18" charset="0"/>
              <a:cs typeface="Times New Roman" pitchFamily="18" charset="0"/>
            </a:endParaRPr>
          </a:p>
          <a:p>
            <a:pPr algn="l" rtl="0"/>
            <a:r>
              <a:rPr lang="en-US" dirty="0" smtClean="0">
                <a:latin typeface="Times New Roman" pitchFamily="18" charset="0"/>
                <a:cs typeface="Times New Roman" pitchFamily="18" charset="0"/>
              </a:rPr>
              <a:t>In the adult the blood flow through the kidneys is about 1200 ml/ min. </a:t>
            </a:r>
          </a:p>
          <a:p>
            <a:pPr algn="l" rtl="0"/>
            <a:endParaRPr lang="en-US" dirty="0" smtClean="0">
              <a:latin typeface="Times New Roman" pitchFamily="18" charset="0"/>
              <a:cs typeface="Times New Roman" pitchFamily="18" charset="0"/>
            </a:endParaRPr>
          </a:p>
          <a:p>
            <a:pPr algn="l" rtl="0"/>
            <a:r>
              <a:rPr lang="en-US" dirty="0" smtClean="0">
                <a:latin typeface="Times New Roman" pitchFamily="18" charset="0"/>
                <a:cs typeface="Times New Roman" pitchFamily="18" charset="0"/>
              </a:rPr>
              <a:t>Renal nerves are part of sympathetic division of autonomic nervous system. </a:t>
            </a:r>
          </a:p>
          <a:p>
            <a:pPr algn="l" rtl="0">
              <a:buNone/>
            </a:pPr>
            <a:endParaRPr lang="ar-IQ"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down)">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329246" cy="1143000"/>
          </a:xfrm>
        </p:spPr>
        <p:txBody>
          <a:bodyPr>
            <a:normAutofit/>
          </a:bodyPr>
          <a:lstStyle/>
          <a:p>
            <a:r>
              <a:rPr lang="en-US" sz="3200" dirty="0" smtClean="0">
                <a:latin typeface="Times New Roman" pitchFamily="18" charset="0"/>
                <a:cs typeface="Times New Roman" pitchFamily="18" charset="0"/>
              </a:rPr>
              <a:t>Blood supply of the kidneys </a:t>
            </a:r>
            <a:endParaRPr lang="ar-IQ" sz="3200" dirty="0">
              <a:latin typeface="Times New Roman" pitchFamily="18" charset="0"/>
              <a:cs typeface="Times New Roman" pitchFamily="18" charset="0"/>
            </a:endParaRPr>
          </a:p>
        </p:txBody>
      </p:sp>
      <p:pic>
        <p:nvPicPr>
          <p:cNvPr id="7" name="Content Placeholder 6" descr="image3.jpg"/>
          <p:cNvPicPr>
            <a:picLocks noGrp="1" noChangeAspect="1"/>
          </p:cNvPicPr>
          <p:nvPr>
            <p:ph sz="half" idx="1"/>
          </p:nvPr>
        </p:nvPicPr>
        <p:blipFill>
          <a:blip r:embed="rId2"/>
          <a:stretch>
            <a:fillRect/>
          </a:stretch>
        </p:blipFill>
        <p:spPr>
          <a:xfrm>
            <a:off x="0" y="1428736"/>
            <a:ext cx="6643702" cy="5429264"/>
          </a:xfrm>
        </p:spPr>
      </p:pic>
      <p:pic>
        <p:nvPicPr>
          <p:cNvPr id="1026" name="Picture 2" descr="C:\Documents and Settings\PC\Desktop\urinary kidney\kidney_study_picture1312854062044.jpg"/>
          <p:cNvPicPr>
            <a:picLocks noGrp="1" noChangeAspect="1" noChangeArrowheads="1"/>
          </p:cNvPicPr>
          <p:nvPr>
            <p:ph sz="half" idx="2"/>
          </p:nvPr>
        </p:nvPicPr>
        <p:blipFill>
          <a:blip r:embed="rId3"/>
          <a:srcRect/>
          <a:stretch>
            <a:fillRect/>
          </a:stretch>
        </p:blipFill>
        <p:spPr bwMode="auto">
          <a:xfrm>
            <a:off x="6215074" y="0"/>
            <a:ext cx="2928926" cy="314324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20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latin typeface="Times New Roman" pitchFamily="18" charset="0"/>
                <a:cs typeface="Times New Roman" pitchFamily="18" charset="0"/>
              </a:rPr>
              <a:t>Microscopic structure of the kidneys</a:t>
            </a:r>
            <a:endParaRPr lang="ar-IQ" dirty="0">
              <a:latin typeface="Times New Roman" pitchFamily="18" charset="0"/>
              <a:cs typeface="Times New Roman" pitchFamily="18" charset="0"/>
            </a:endParaRPr>
          </a:p>
        </p:txBody>
      </p:sp>
      <p:sp>
        <p:nvSpPr>
          <p:cNvPr id="6" name="Content Placeholder 5"/>
          <p:cNvSpPr>
            <a:spLocks noGrp="1"/>
          </p:cNvSpPr>
          <p:nvPr>
            <p:ph idx="1"/>
          </p:nvPr>
        </p:nvSpPr>
        <p:spPr>
          <a:ln w="57150"/>
        </p:spPr>
        <p:style>
          <a:lnRef idx="2">
            <a:schemeClr val="accent5"/>
          </a:lnRef>
          <a:fillRef idx="1">
            <a:schemeClr val="lt1"/>
          </a:fillRef>
          <a:effectRef idx="0">
            <a:schemeClr val="accent5"/>
          </a:effectRef>
          <a:fontRef idx="minor">
            <a:schemeClr val="dk1"/>
          </a:fontRef>
        </p:style>
        <p:txBody>
          <a:bodyPr/>
          <a:lstStyle/>
          <a:p>
            <a:pPr algn="l" rtl="0"/>
            <a:endParaRPr lang="en-US" dirty="0" smtClean="0">
              <a:latin typeface="Times New Roman" pitchFamily="18" charset="0"/>
              <a:cs typeface="Times New Roman" pitchFamily="18" charset="0"/>
            </a:endParaRPr>
          </a:p>
          <a:p>
            <a:pPr algn="l" rtl="0"/>
            <a:r>
              <a:rPr lang="en-US" dirty="0" smtClean="0">
                <a:latin typeface="Times New Roman" pitchFamily="18" charset="0"/>
                <a:cs typeface="Times New Roman" pitchFamily="18" charset="0"/>
              </a:rPr>
              <a:t>The functional unit of the kidney is called </a:t>
            </a:r>
            <a:r>
              <a:rPr lang="en-US" dirty="0" err="1" smtClean="0">
                <a:latin typeface="Times New Roman" pitchFamily="18" charset="0"/>
                <a:cs typeface="Times New Roman" pitchFamily="18" charset="0"/>
              </a:rPr>
              <a:t>nephron</a:t>
            </a:r>
            <a:r>
              <a:rPr lang="en-US" dirty="0" smtClean="0">
                <a:latin typeface="Times New Roman" pitchFamily="18" charset="0"/>
                <a:cs typeface="Times New Roman" pitchFamily="18" charset="0"/>
              </a:rPr>
              <a:t>. </a:t>
            </a:r>
          </a:p>
          <a:p>
            <a:pPr algn="l" rtl="0"/>
            <a:r>
              <a:rPr lang="en-US" dirty="0" smtClean="0">
                <a:latin typeface="Times New Roman" pitchFamily="18" charset="0"/>
                <a:cs typeface="Times New Roman" pitchFamily="18" charset="0"/>
              </a:rPr>
              <a:t>There are 1 – 2 million </a:t>
            </a:r>
            <a:r>
              <a:rPr lang="en-US" dirty="0" err="1" smtClean="0">
                <a:latin typeface="Times New Roman" pitchFamily="18" charset="0"/>
                <a:cs typeface="Times New Roman" pitchFamily="18" charset="0"/>
              </a:rPr>
              <a:t>nephrons</a:t>
            </a:r>
            <a:r>
              <a:rPr lang="en-US" dirty="0" smtClean="0">
                <a:latin typeface="Times New Roman" pitchFamily="18" charset="0"/>
                <a:cs typeface="Times New Roman" pitchFamily="18" charset="0"/>
              </a:rPr>
              <a:t> in each kidney. </a:t>
            </a:r>
          </a:p>
          <a:p>
            <a:pPr algn="l" rtl="0"/>
            <a:r>
              <a:rPr lang="en-US" dirty="0" smtClean="0">
                <a:latin typeface="Times New Roman" pitchFamily="18" charset="0"/>
                <a:cs typeface="Times New Roman" pitchFamily="18" charset="0"/>
              </a:rPr>
              <a:t>The collecting ducts transport urine through pyramids to the calyces and renal pelvis. </a:t>
            </a:r>
          </a:p>
          <a:p>
            <a:pPr algn="l" rtl="0"/>
            <a:endParaRPr lang="en-US" dirty="0" smtClean="0">
              <a:latin typeface="Times New Roman" pitchFamily="18" charset="0"/>
              <a:cs typeface="Times New Roman" pitchFamily="18" charset="0"/>
            </a:endParaRPr>
          </a:p>
          <a:p>
            <a:pPr algn="l" rtl="0"/>
            <a:endParaRPr lang="ar-IQ"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wipe(down)">
                                      <p:cBhvr>
                                        <p:cTn id="7" dur="500"/>
                                        <p:tgtEl>
                                          <p:spTgt spid="6">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down)">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down)">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down)">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584182"/>
          </a:xfrm>
        </p:spPr>
        <p:txBody>
          <a:bodyPr>
            <a:normAutofit/>
          </a:bodyPr>
          <a:lstStyle/>
          <a:p>
            <a:pPr algn="l" rtl="0"/>
            <a:r>
              <a:rPr lang="en-US" sz="2800" dirty="0" smtClean="0">
                <a:latin typeface="Times New Roman" pitchFamily="18" charset="0"/>
                <a:cs typeface="Times New Roman" pitchFamily="18" charset="0"/>
              </a:rPr>
              <a:t>The </a:t>
            </a:r>
            <a:r>
              <a:rPr lang="en-US" sz="2800" dirty="0" err="1" smtClean="0">
                <a:latin typeface="Times New Roman" pitchFamily="18" charset="0"/>
                <a:cs typeface="Times New Roman" pitchFamily="18" charset="0"/>
              </a:rPr>
              <a:t>Nephron</a:t>
            </a:r>
            <a:endParaRPr lang="ar-IQ" sz="2800" dirty="0">
              <a:latin typeface="Times New Roman" pitchFamily="18" charset="0"/>
              <a:cs typeface="Times New Roman" pitchFamily="18" charset="0"/>
            </a:endParaRPr>
          </a:p>
        </p:txBody>
      </p:sp>
      <p:pic>
        <p:nvPicPr>
          <p:cNvPr id="5" name="Content Placeholder 4" descr="2611_Blood_Flow_in_the_Nephron.jpg"/>
          <p:cNvPicPr>
            <a:picLocks noGrp="1" noChangeAspect="1"/>
          </p:cNvPicPr>
          <p:nvPr>
            <p:ph idx="1"/>
          </p:nvPr>
        </p:nvPicPr>
        <p:blipFill>
          <a:blip r:embed="rId2" cstate="print"/>
          <a:stretch>
            <a:fillRect/>
          </a:stretch>
        </p:blipFill>
        <p:spPr>
          <a:xfrm>
            <a:off x="3714744" y="0"/>
            <a:ext cx="5429256" cy="6858000"/>
          </a:xfrm>
        </p:spPr>
      </p:pic>
      <p:sp>
        <p:nvSpPr>
          <p:cNvPr id="4" name="Text Placeholder 3"/>
          <p:cNvSpPr>
            <a:spLocks noGrp="1"/>
          </p:cNvSpPr>
          <p:nvPr>
            <p:ph type="body" sz="half" idx="2"/>
          </p:nvPr>
        </p:nvSpPr>
        <p:spPr>
          <a:xfrm>
            <a:off x="0" y="1071546"/>
            <a:ext cx="3428991" cy="2214579"/>
          </a:xfrm>
        </p:spPr>
        <p:txBody>
          <a:bodyPr>
            <a:normAutofit fontScale="85000" lnSpcReduction="20000"/>
          </a:bodyPr>
          <a:lstStyle/>
          <a:p>
            <a:pPr algn="l" rtl="0"/>
            <a:endParaRPr lang="en-US" sz="2400" dirty="0" smtClean="0">
              <a:latin typeface="Times New Roman" pitchFamily="18" charset="0"/>
              <a:cs typeface="Times New Roman" pitchFamily="18" charset="0"/>
            </a:endParaRPr>
          </a:p>
          <a:p>
            <a:pPr algn="l" rtl="0"/>
            <a:endParaRPr lang="en-US" sz="2400" dirty="0" smtClean="0">
              <a:latin typeface="Times New Roman" pitchFamily="18" charset="0"/>
              <a:cs typeface="Times New Roman" pitchFamily="18" charset="0"/>
            </a:endParaRPr>
          </a:p>
          <a:p>
            <a:pPr algn="l" rtl="0"/>
            <a:r>
              <a:rPr lang="en-US" sz="2400" dirty="0" smtClean="0">
                <a:latin typeface="Times New Roman" pitchFamily="18" charset="0"/>
                <a:cs typeface="Times New Roman" pitchFamily="18" charset="0"/>
              </a:rPr>
              <a:t>The </a:t>
            </a:r>
            <a:r>
              <a:rPr lang="en-US" sz="2400" dirty="0" err="1" smtClean="0">
                <a:latin typeface="Times New Roman" pitchFamily="18" charset="0"/>
                <a:cs typeface="Times New Roman" pitchFamily="18" charset="0"/>
              </a:rPr>
              <a:t>nephron</a:t>
            </a:r>
            <a:r>
              <a:rPr lang="en-US" sz="2400" dirty="0" smtClean="0">
                <a:latin typeface="Times New Roman" pitchFamily="18" charset="0"/>
                <a:cs typeface="Times New Roman" pitchFamily="18" charset="0"/>
              </a:rPr>
              <a:t> consists of: </a:t>
            </a:r>
          </a:p>
          <a:p>
            <a:pPr algn="l" rtl="0"/>
            <a:r>
              <a:rPr lang="en-US" sz="2400" dirty="0" smtClean="0">
                <a:latin typeface="Times New Roman" pitchFamily="18" charset="0"/>
                <a:cs typeface="Times New Roman" pitchFamily="18" charset="0"/>
              </a:rPr>
              <a:t>	</a:t>
            </a:r>
            <a:r>
              <a:rPr lang="en-US" sz="2400" b="1" dirty="0" smtClean="0">
                <a:latin typeface="Times New Roman" pitchFamily="18" charset="0"/>
                <a:cs typeface="Times New Roman" pitchFamily="18" charset="0"/>
              </a:rPr>
              <a:t>1. renal corpuscle      </a:t>
            </a:r>
          </a:p>
          <a:p>
            <a:pPr algn="l" rtl="0"/>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Malpighian</a:t>
            </a:r>
            <a:r>
              <a:rPr lang="en-US" sz="2400" dirty="0" smtClean="0">
                <a:latin typeface="Times New Roman" pitchFamily="18" charset="0"/>
                <a:cs typeface="Times New Roman" pitchFamily="18" charset="0"/>
              </a:rPr>
              <a:t>     			corpuscle) </a:t>
            </a:r>
          </a:p>
          <a:p>
            <a:pPr algn="l" rtl="0"/>
            <a:r>
              <a:rPr lang="en-US" sz="2400" dirty="0" smtClean="0">
                <a:latin typeface="Times New Roman" pitchFamily="18" charset="0"/>
                <a:cs typeface="Times New Roman" pitchFamily="18" charset="0"/>
              </a:rPr>
              <a:t>	</a:t>
            </a:r>
            <a:r>
              <a:rPr lang="en-US" sz="2400" b="1" dirty="0" smtClean="0">
                <a:latin typeface="Times New Roman" pitchFamily="18" charset="0"/>
                <a:cs typeface="Times New Roman" pitchFamily="18" charset="0"/>
              </a:rPr>
              <a:t>2. renal tubule</a:t>
            </a:r>
          </a:p>
          <a:p>
            <a:pPr algn="l" rtl="0"/>
            <a:endParaRPr lang="ar-IQ" sz="2000" dirty="0"/>
          </a:p>
        </p:txBody>
      </p:sp>
      <p:pic>
        <p:nvPicPr>
          <p:cNvPr id="7" name="Content Placeholder 5" descr="kid3_0.tmp"/>
          <p:cNvPicPr>
            <a:picLocks noChangeAspect="1"/>
          </p:cNvPicPr>
          <p:nvPr/>
        </p:nvPicPr>
        <p:blipFill>
          <a:blip r:embed="rId3"/>
          <a:stretch>
            <a:fillRect/>
          </a:stretch>
        </p:blipFill>
        <p:spPr>
          <a:xfrm>
            <a:off x="0" y="3786190"/>
            <a:ext cx="4500562" cy="307181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 calcmode="lin" valueType="num">
                                      <p:cBhvr additive="base">
                                        <p:cTn id="13"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additive="base">
                                        <p:cTn id="1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anim calcmode="lin" valueType="num">
                                      <p:cBhvr additive="base">
                                        <p:cTn id="25"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20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5"/>
                                        </p:tgtEl>
                                        <p:attrNameLst>
                                          <p:attrName>style.visibility</p:attrName>
                                        </p:attrNameLst>
                                      </p:cBhvr>
                                      <p:to>
                                        <p:strVal val="visible"/>
                                      </p:to>
                                    </p:set>
                                    <p:anim calcmode="lin" valueType="num">
                                      <p:cBhvr additive="base">
                                        <p:cTn id="36" dur="500" fill="hold"/>
                                        <p:tgtEl>
                                          <p:spTgt spid="5"/>
                                        </p:tgtEl>
                                        <p:attrNameLst>
                                          <p:attrName>ppt_x</p:attrName>
                                        </p:attrNameLst>
                                      </p:cBhvr>
                                      <p:tavLst>
                                        <p:tav tm="0">
                                          <p:val>
                                            <p:strVal val="#ppt_x"/>
                                          </p:val>
                                        </p:tav>
                                        <p:tav tm="100000">
                                          <p:val>
                                            <p:strVal val="#ppt_x"/>
                                          </p:val>
                                        </p:tav>
                                      </p:tavLst>
                                    </p:anim>
                                    <p:anim calcmode="lin" valueType="num">
                                      <p:cBhvr additive="base">
                                        <p:cTn id="3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0" y="142852"/>
            <a:ext cx="3643306" cy="6572296"/>
          </a:xfrm>
        </p:spPr>
        <p:txBody>
          <a:bodyPr>
            <a:normAutofit/>
          </a:bodyPr>
          <a:lstStyle/>
          <a:p>
            <a:pPr algn="l" rtl="0"/>
            <a:r>
              <a:rPr lang="en-US" sz="1800" b="1" u="sng" dirty="0" smtClean="0">
                <a:latin typeface="Times New Roman" pitchFamily="18" charset="0"/>
                <a:cs typeface="Times New Roman" pitchFamily="18" charset="0"/>
              </a:rPr>
              <a:t>The renal corpuscle consists of: </a:t>
            </a:r>
          </a:p>
          <a:p>
            <a:pPr algn="l" rtl="0"/>
            <a:endParaRPr lang="en-US" sz="1800" dirty="0" smtClean="0">
              <a:latin typeface="Times New Roman" pitchFamily="18" charset="0"/>
              <a:cs typeface="Times New Roman" pitchFamily="18" charset="0"/>
            </a:endParaRPr>
          </a:p>
          <a:p>
            <a:pPr algn="just" rtl="0"/>
            <a:r>
              <a:rPr lang="en-US" sz="1800" dirty="0" smtClean="0">
                <a:latin typeface="Times New Roman" pitchFamily="18" charset="0"/>
                <a:cs typeface="Times New Roman" pitchFamily="18" charset="0"/>
              </a:rPr>
              <a:t>a). Tuft of blood capillaries called the </a:t>
            </a:r>
            <a:r>
              <a:rPr lang="en-US" sz="1800" b="1" u="sng" dirty="0" err="1" smtClean="0">
                <a:latin typeface="Times New Roman" pitchFamily="18" charset="0"/>
                <a:cs typeface="Times New Roman" pitchFamily="18" charset="0"/>
              </a:rPr>
              <a:t>glomerulus</a:t>
            </a:r>
            <a:r>
              <a:rPr lang="en-US" sz="1800" b="1" u="sng" dirty="0" smtClean="0">
                <a:latin typeface="Times New Roman" pitchFamily="18" charset="0"/>
                <a:cs typeface="Times New Roman" pitchFamily="18" charset="0"/>
              </a:rPr>
              <a:t>.</a:t>
            </a:r>
            <a:r>
              <a:rPr lang="en-US" sz="1800" dirty="0" smtClean="0">
                <a:latin typeface="Times New Roman" pitchFamily="18" charset="0"/>
                <a:cs typeface="Times New Roman" pitchFamily="18" charset="0"/>
              </a:rPr>
              <a:t> </a:t>
            </a:r>
          </a:p>
          <a:p>
            <a:pPr algn="just" rtl="0"/>
            <a:endParaRPr lang="en-US" sz="1800" dirty="0" smtClean="0">
              <a:latin typeface="Times New Roman" pitchFamily="18" charset="0"/>
              <a:cs typeface="Times New Roman" pitchFamily="18" charset="0"/>
            </a:endParaRPr>
          </a:p>
          <a:p>
            <a:pPr algn="just" rtl="0"/>
            <a:r>
              <a:rPr lang="en-US" sz="1800" dirty="0" smtClean="0">
                <a:latin typeface="Times New Roman" pitchFamily="18" charset="0"/>
                <a:cs typeface="Times New Roman" pitchFamily="18" charset="0"/>
              </a:rPr>
              <a:t>b). A cup like, double layered covering for the </a:t>
            </a:r>
            <a:r>
              <a:rPr lang="en-US" sz="1800" dirty="0" err="1" smtClean="0">
                <a:latin typeface="Times New Roman" pitchFamily="18" charset="0"/>
                <a:cs typeface="Times New Roman" pitchFamily="18" charset="0"/>
              </a:rPr>
              <a:t>glomerulus</a:t>
            </a:r>
            <a:r>
              <a:rPr lang="en-US" sz="1800" dirty="0" smtClean="0">
                <a:latin typeface="Times New Roman" pitchFamily="18" charset="0"/>
                <a:cs typeface="Times New Roman" pitchFamily="18" charset="0"/>
              </a:rPr>
              <a:t> called the </a:t>
            </a:r>
            <a:r>
              <a:rPr lang="en-US" sz="1800" b="1" u="sng" dirty="0" err="1" smtClean="0">
                <a:latin typeface="Times New Roman" pitchFamily="18" charset="0"/>
                <a:cs typeface="Times New Roman" pitchFamily="18" charset="0"/>
              </a:rPr>
              <a:t>glomerular</a:t>
            </a:r>
            <a:r>
              <a:rPr lang="en-US" sz="1800" b="1" u="sng" dirty="0" smtClean="0">
                <a:latin typeface="Times New Roman" pitchFamily="18" charset="0"/>
                <a:cs typeface="Times New Roman" pitchFamily="18" charset="0"/>
              </a:rPr>
              <a:t> capsule </a:t>
            </a:r>
            <a:r>
              <a:rPr lang="en-US" sz="1800" b="1" dirty="0" smtClean="0">
                <a:latin typeface="Times New Roman" pitchFamily="18" charset="0"/>
                <a:cs typeface="Times New Roman" pitchFamily="18" charset="0"/>
              </a:rPr>
              <a:t>(Bowman’s capsule) </a:t>
            </a:r>
          </a:p>
          <a:p>
            <a:pPr algn="just" rtl="0"/>
            <a:endParaRPr lang="en-US" sz="1800" b="1" dirty="0" smtClean="0">
              <a:latin typeface="Times New Roman" pitchFamily="18" charset="0"/>
              <a:cs typeface="Times New Roman" pitchFamily="18" charset="0"/>
            </a:endParaRPr>
          </a:p>
        </p:txBody>
      </p:sp>
      <p:pic>
        <p:nvPicPr>
          <p:cNvPr id="7" name="Picture 6" descr="image_0.tmp"/>
          <p:cNvPicPr>
            <a:picLocks noChangeAspect="1"/>
          </p:cNvPicPr>
          <p:nvPr/>
        </p:nvPicPr>
        <p:blipFill>
          <a:blip r:embed="rId2"/>
          <a:stretch>
            <a:fillRect/>
          </a:stretch>
        </p:blipFill>
        <p:spPr>
          <a:xfrm>
            <a:off x="3643306" y="0"/>
            <a:ext cx="5500694" cy="4071942"/>
          </a:xfrm>
          <a:prstGeom prst="rect">
            <a:avLst/>
          </a:prstGeom>
        </p:spPr>
      </p:pic>
      <p:sp>
        <p:nvSpPr>
          <p:cNvPr id="6" name="Content Placeholder 5"/>
          <p:cNvSpPr>
            <a:spLocks noGrp="1"/>
          </p:cNvSpPr>
          <p:nvPr>
            <p:ph idx="1"/>
          </p:nvPr>
        </p:nvSpPr>
        <p:spPr>
          <a:xfrm>
            <a:off x="0" y="4000505"/>
            <a:ext cx="9144000" cy="2857496"/>
          </a:xfrm>
        </p:spPr>
        <p:txBody>
          <a:bodyPr>
            <a:normAutofit/>
          </a:bodyPr>
          <a:lstStyle/>
          <a:p>
            <a:pPr algn="just" rtl="0"/>
            <a:r>
              <a:rPr lang="en-US" sz="2000" b="1" dirty="0" smtClean="0">
                <a:latin typeface="Times New Roman" pitchFamily="18" charset="0"/>
                <a:cs typeface="Times New Roman" pitchFamily="18" charset="0"/>
              </a:rPr>
              <a:t>Blood inter </a:t>
            </a:r>
            <a:r>
              <a:rPr lang="en-US" sz="2000" b="1" dirty="0" err="1" smtClean="0">
                <a:latin typeface="Times New Roman" pitchFamily="18" charset="0"/>
                <a:cs typeface="Times New Roman" pitchFamily="18" charset="0"/>
              </a:rPr>
              <a:t>glomeruli</a:t>
            </a:r>
            <a:r>
              <a:rPr lang="en-US" sz="2000" b="1" dirty="0" smtClean="0">
                <a:latin typeface="Times New Roman" pitchFamily="18" charset="0"/>
                <a:cs typeface="Times New Roman" pitchFamily="18" charset="0"/>
              </a:rPr>
              <a:t> through </a:t>
            </a:r>
            <a:r>
              <a:rPr lang="en-US" sz="2000" b="1" u="sng" dirty="0" smtClean="0">
                <a:latin typeface="Times New Roman" pitchFamily="18" charset="0"/>
                <a:cs typeface="Times New Roman" pitchFamily="18" charset="0"/>
              </a:rPr>
              <a:t>afferent arterioles </a:t>
            </a:r>
            <a:r>
              <a:rPr lang="en-US" sz="2000" b="1" dirty="0" smtClean="0">
                <a:latin typeface="Times New Roman" pitchFamily="18" charset="0"/>
                <a:cs typeface="Times New Roman" pitchFamily="18" charset="0"/>
              </a:rPr>
              <a:t>and circulate through </a:t>
            </a:r>
            <a:r>
              <a:rPr lang="en-US" sz="2000" b="1" dirty="0" err="1" smtClean="0">
                <a:latin typeface="Times New Roman" pitchFamily="18" charset="0"/>
                <a:cs typeface="Times New Roman" pitchFamily="18" charset="0"/>
              </a:rPr>
              <a:t>glomerular</a:t>
            </a:r>
            <a:r>
              <a:rPr lang="en-US" sz="2000" b="1" dirty="0" smtClean="0">
                <a:latin typeface="Times New Roman" pitchFamily="18" charset="0"/>
                <a:cs typeface="Times New Roman" pitchFamily="18" charset="0"/>
              </a:rPr>
              <a:t> capillaries  than the blood leave </a:t>
            </a:r>
            <a:r>
              <a:rPr lang="en-US" sz="2000" b="1" dirty="0" err="1" smtClean="0">
                <a:latin typeface="Times New Roman" pitchFamily="18" charset="0"/>
                <a:cs typeface="Times New Roman" pitchFamily="18" charset="0"/>
              </a:rPr>
              <a:t>glomeruli</a:t>
            </a:r>
            <a:r>
              <a:rPr lang="en-US" sz="2000" b="1" dirty="0" smtClean="0">
                <a:latin typeface="Times New Roman" pitchFamily="18" charset="0"/>
                <a:cs typeface="Times New Roman" pitchFamily="18" charset="0"/>
              </a:rPr>
              <a:t> through </a:t>
            </a:r>
            <a:r>
              <a:rPr lang="en-US" sz="2000" b="1" u="sng" dirty="0" smtClean="0">
                <a:latin typeface="Times New Roman" pitchFamily="18" charset="0"/>
                <a:cs typeface="Times New Roman" pitchFamily="18" charset="0"/>
              </a:rPr>
              <a:t>efferent arterioles. </a:t>
            </a:r>
          </a:p>
          <a:p>
            <a:pPr algn="just" rtl="0"/>
            <a:endParaRPr lang="en-US" sz="2000" b="1" u="sng" dirty="0" smtClean="0">
              <a:latin typeface="Times New Roman" pitchFamily="18" charset="0"/>
              <a:cs typeface="Times New Roman" pitchFamily="18" charset="0"/>
            </a:endParaRPr>
          </a:p>
          <a:p>
            <a:pPr algn="just" rtl="0"/>
            <a:r>
              <a:rPr lang="en-US" sz="2000" b="1" dirty="0" smtClean="0">
                <a:latin typeface="Times New Roman" pitchFamily="18" charset="0"/>
                <a:cs typeface="Times New Roman" pitchFamily="18" charset="0"/>
              </a:rPr>
              <a:t>In the afferent arterioles there are specialized cells called </a:t>
            </a:r>
            <a:r>
              <a:rPr lang="en-US" sz="2000" b="1" u="sng" dirty="0" smtClean="0">
                <a:latin typeface="Times New Roman" pitchFamily="18" charset="0"/>
                <a:cs typeface="Times New Roman" pitchFamily="18" charset="0"/>
              </a:rPr>
              <a:t>juxtaglomerular cells</a:t>
            </a:r>
            <a:r>
              <a:rPr lang="en-US" sz="2000" b="1" dirty="0" smtClean="0">
                <a:latin typeface="Times New Roman" pitchFamily="18" charset="0"/>
                <a:cs typeface="Times New Roman" pitchFamily="18" charset="0"/>
              </a:rPr>
              <a:t> (release renin).</a:t>
            </a:r>
            <a:r>
              <a:rPr lang="en-US" sz="2000" b="1" u="sng" dirty="0" smtClean="0">
                <a:latin typeface="Times New Roman" pitchFamily="18" charset="0"/>
                <a:cs typeface="Times New Roman" pitchFamily="18" charset="0"/>
              </a:rPr>
              <a:t> </a:t>
            </a:r>
          </a:p>
          <a:p>
            <a:pPr algn="just" rtl="0"/>
            <a:endParaRPr lang="en-US" sz="2000" b="1" u="sng" dirty="0" smtClean="0">
              <a:latin typeface="Times New Roman" pitchFamily="18" charset="0"/>
              <a:cs typeface="Times New Roman" pitchFamily="18" charset="0"/>
            </a:endParaRPr>
          </a:p>
          <a:p>
            <a:pPr algn="just" rtl="0"/>
            <a:r>
              <a:rPr lang="en-US" sz="2000" b="1" dirty="0" smtClean="0">
                <a:latin typeface="Times New Roman" pitchFamily="18" charset="0"/>
                <a:cs typeface="Times New Roman" pitchFamily="18" charset="0"/>
              </a:rPr>
              <a:t>Juxtaglomerular cells are part </a:t>
            </a:r>
            <a:r>
              <a:rPr lang="en-US" sz="2000" b="1" u="sng" dirty="0" smtClean="0">
                <a:latin typeface="Times New Roman" pitchFamily="18" charset="0"/>
                <a:cs typeface="Times New Roman" pitchFamily="18" charset="0"/>
              </a:rPr>
              <a:t>of juxtaglomerular </a:t>
            </a:r>
            <a:r>
              <a:rPr lang="en-US" sz="2000" b="1" u="sng" dirty="0" err="1" smtClean="0">
                <a:latin typeface="Times New Roman" pitchFamily="18" charset="0"/>
                <a:cs typeface="Times New Roman" pitchFamily="18" charset="0"/>
              </a:rPr>
              <a:t>appratus</a:t>
            </a:r>
            <a:r>
              <a:rPr lang="en-US" sz="2000" b="1" u="sng" dirty="0" smtClean="0">
                <a:latin typeface="Times New Roman" pitchFamily="18" charset="0"/>
                <a:cs typeface="Times New Roman" pitchFamily="18" charset="0"/>
              </a:rPr>
              <a:t>.</a:t>
            </a:r>
            <a:endParaRPr lang="ar-IQ" sz="2000" b="1" u="sng" dirty="0" smtClean="0">
              <a:latin typeface="Times New Roman" pitchFamily="18" charset="0"/>
              <a:cs typeface="Times New Roman" pitchFamily="18" charset="0"/>
            </a:endParaRPr>
          </a:p>
          <a:p>
            <a:pPr algn="just"/>
            <a:endParaRPr lang="ar-IQ" sz="2000" dirty="0" smtClean="0"/>
          </a:p>
          <a:p>
            <a:endParaRPr lang="ar-IQ"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20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2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20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 calcmode="lin" valueType="num">
                                      <p:cBhvr additive="base">
                                        <p:cTn id="2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6">
                                            <p:txEl>
                                              <p:pRg st="2" end="2"/>
                                            </p:txEl>
                                          </p:spTgt>
                                        </p:tgtEl>
                                        <p:attrNameLst>
                                          <p:attrName>style.visibility</p:attrName>
                                        </p:attrNameLst>
                                      </p:cBhvr>
                                      <p:to>
                                        <p:strVal val="visible"/>
                                      </p:to>
                                    </p:set>
                                    <p:anim calcmode="lin" valueType="num">
                                      <p:cBhvr additive="base">
                                        <p:cTn id="3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6">
                                            <p:txEl>
                                              <p:pRg st="4" end="4"/>
                                            </p:txEl>
                                          </p:spTgt>
                                        </p:tgtEl>
                                        <p:attrNameLst>
                                          <p:attrName>style.visibility</p:attrName>
                                        </p:attrNameLst>
                                      </p:cBhvr>
                                      <p:to>
                                        <p:strVal val="visible"/>
                                      </p:to>
                                    </p:set>
                                    <p:anim calcmode="lin" valueType="num">
                                      <p:cBhvr additive="base">
                                        <p:cTn id="39"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build="p"/>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pic>
        <p:nvPicPr>
          <p:cNvPr id="6" name="Content Placeholder 5" descr="image008_0.tmp"/>
          <p:cNvPicPr>
            <a:picLocks noGrp="1" noChangeAspect="1"/>
          </p:cNvPicPr>
          <p:nvPr>
            <p:ph idx="1"/>
          </p:nvPr>
        </p:nvPicPr>
        <p:blipFill>
          <a:blip r:embed="rId2"/>
          <a:stretch>
            <a:fillRect/>
          </a:stretch>
        </p:blipFill>
        <p:spPr>
          <a:xfrm>
            <a:off x="357158" y="571480"/>
            <a:ext cx="8501090" cy="6000768"/>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000364" y="357166"/>
            <a:ext cx="3008313" cy="1162050"/>
          </a:xfrm>
        </p:spPr>
        <p:txBody>
          <a:bodyPr/>
          <a:lstStyle/>
          <a:p>
            <a:endParaRPr lang="ar-IQ" dirty="0"/>
          </a:p>
        </p:txBody>
      </p:sp>
      <p:sp>
        <p:nvSpPr>
          <p:cNvPr id="4" name="Text Placeholder 3"/>
          <p:cNvSpPr>
            <a:spLocks noGrp="1"/>
          </p:cNvSpPr>
          <p:nvPr>
            <p:ph type="body" sz="half" idx="2"/>
          </p:nvPr>
        </p:nvSpPr>
        <p:spPr>
          <a:xfrm>
            <a:off x="457200" y="1435101"/>
            <a:ext cx="3008313" cy="207950"/>
          </a:xfrm>
        </p:spPr>
        <p:txBody>
          <a:bodyPr>
            <a:normAutofit fontScale="62500" lnSpcReduction="20000"/>
          </a:bodyPr>
          <a:lstStyle/>
          <a:p>
            <a:endParaRPr lang="ar-IQ" dirty="0"/>
          </a:p>
        </p:txBody>
      </p:sp>
      <p:pic>
        <p:nvPicPr>
          <p:cNvPr id="5" name="Content Placeholder 4" descr="Image136_0.tmp"/>
          <p:cNvPicPr>
            <a:picLocks noGrp="1" noChangeAspect="1"/>
          </p:cNvPicPr>
          <p:nvPr>
            <p:ph idx="1"/>
          </p:nvPr>
        </p:nvPicPr>
        <p:blipFill>
          <a:blip r:embed="rId2"/>
          <a:stretch>
            <a:fillRect/>
          </a:stretch>
        </p:blipFill>
        <p:spPr>
          <a:xfrm>
            <a:off x="785786" y="1214422"/>
            <a:ext cx="7901014" cy="484453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357158" y="357166"/>
            <a:ext cx="8329642" cy="5786478"/>
          </a:xfrm>
          <a:ln w="57150"/>
        </p:spPr>
        <p:style>
          <a:lnRef idx="2">
            <a:schemeClr val="accent5"/>
          </a:lnRef>
          <a:fillRef idx="1">
            <a:schemeClr val="lt1"/>
          </a:fillRef>
          <a:effectRef idx="0">
            <a:schemeClr val="accent5"/>
          </a:effectRef>
          <a:fontRef idx="minor">
            <a:schemeClr val="dk1"/>
          </a:fontRef>
        </p:style>
        <p:txBody>
          <a:bodyPr>
            <a:normAutofit lnSpcReduction="10000"/>
          </a:bodyPr>
          <a:lstStyle/>
          <a:p>
            <a:pPr marL="800100" lvl="1" indent="-342900" algn="just" rtl="0">
              <a:buFont typeface="+mj-lt"/>
              <a:buAutoNum type="arabicPeriod"/>
            </a:pPr>
            <a:endParaRPr lang="en-US" sz="2400" b="1" dirty="0" smtClean="0">
              <a:latin typeface="Times New Roman" pitchFamily="18" charset="0"/>
              <a:cs typeface="Times New Roman" pitchFamily="18" charset="0"/>
            </a:endParaRPr>
          </a:p>
          <a:p>
            <a:pPr marL="800100" lvl="1" indent="-342900" algn="just" rtl="0"/>
            <a:r>
              <a:rPr lang="en-US" sz="2400" b="1" dirty="0" smtClean="0">
                <a:latin typeface="Times New Roman" pitchFamily="18" charset="0"/>
                <a:cs typeface="Times New Roman" pitchFamily="18" charset="0"/>
              </a:rPr>
              <a:t>The renal tubule is divided into several parts: </a:t>
            </a:r>
          </a:p>
          <a:p>
            <a:pPr marL="800100" lvl="1" indent="-342900" algn="just" rtl="0">
              <a:buFont typeface="+mj-lt"/>
              <a:buAutoNum type="arabicPeriod"/>
            </a:pPr>
            <a:r>
              <a:rPr lang="en-US" sz="2400" dirty="0" smtClean="0">
                <a:latin typeface="Times New Roman" pitchFamily="18" charset="0"/>
                <a:cs typeface="Times New Roman" pitchFamily="18" charset="0"/>
              </a:rPr>
              <a:t>Proximal convoluted tubule (PCT) </a:t>
            </a:r>
          </a:p>
          <a:p>
            <a:pPr marL="800100" lvl="1" indent="-342900" algn="just" rtl="0">
              <a:buFont typeface="+mj-lt"/>
              <a:buAutoNum type="arabicPeriod"/>
            </a:pPr>
            <a:r>
              <a:rPr lang="en-US" sz="2400" dirty="0" smtClean="0">
                <a:latin typeface="Times New Roman" pitchFamily="18" charset="0"/>
                <a:cs typeface="Times New Roman" pitchFamily="18" charset="0"/>
              </a:rPr>
              <a:t>Loop of </a:t>
            </a:r>
            <a:r>
              <a:rPr lang="en-US" sz="2400" dirty="0" err="1" smtClean="0">
                <a:latin typeface="Times New Roman" pitchFamily="18" charset="0"/>
                <a:cs typeface="Times New Roman" pitchFamily="18" charset="0"/>
              </a:rPr>
              <a:t>Henle</a:t>
            </a:r>
            <a:r>
              <a:rPr lang="en-US" sz="2400" dirty="0" smtClean="0">
                <a:latin typeface="Times New Roman" pitchFamily="18" charset="0"/>
                <a:cs typeface="Times New Roman" pitchFamily="18" charset="0"/>
              </a:rPr>
              <a:t>: descending limb, thin ascending limb and thick ascending limb </a:t>
            </a:r>
          </a:p>
          <a:p>
            <a:pPr marL="800100" lvl="1" indent="-342900" algn="just" rtl="0">
              <a:buFont typeface="+mj-lt"/>
              <a:buAutoNum type="arabicPeriod"/>
            </a:pPr>
            <a:r>
              <a:rPr lang="en-US" sz="2400" dirty="0" smtClean="0">
                <a:latin typeface="Times New Roman" pitchFamily="18" charset="0"/>
                <a:cs typeface="Times New Roman" pitchFamily="18" charset="0"/>
              </a:rPr>
              <a:t>Distal convoluted tubule (DCT): the portion of DCT near </a:t>
            </a:r>
            <a:r>
              <a:rPr lang="en-US" sz="2400" dirty="0" err="1" smtClean="0">
                <a:latin typeface="Times New Roman" pitchFamily="18" charset="0"/>
                <a:cs typeface="Times New Roman" pitchFamily="18" charset="0"/>
              </a:rPr>
              <a:t>juxtagolmerular</a:t>
            </a:r>
            <a:r>
              <a:rPr lang="en-US" sz="2400" dirty="0" smtClean="0">
                <a:latin typeface="Times New Roman" pitchFamily="18" charset="0"/>
                <a:cs typeface="Times New Roman" pitchFamily="18" charset="0"/>
              </a:rPr>
              <a:t> cells contains special area called </a:t>
            </a:r>
            <a:r>
              <a:rPr lang="en-US" sz="2400" b="1" u="sng" dirty="0" smtClean="0">
                <a:latin typeface="Times New Roman" pitchFamily="18" charset="0"/>
                <a:cs typeface="Times New Roman" pitchFamily="18" charset="0"/>
              </a:rPr>
              <a:t>macula densa</a:t>
            </a:r>
            <a:r>
              <a:rPr lang="en-US" sz="2400" dirty="0" smtClean="0">
                <a:latin typeface="Times New Roman" pitchFamily="18" charset="0"/>
                <a:cs typeface="Times New Roman" pitchFamily="18" charset="0"/>
              </a:rPr>
              <a:t>. </a:t>
            </a:r>
          </a:p>
          <a:p>
            <a:pPr marL="800100" lvl="1" indent="-342900" algn="just" rtl="0"/>
            <a:r>
              <a:rPr lang="en-US" sz="2400" dirty="0" smtClean="0">
                <a:latin typeface="Times New Roman" pitchFamily="18" charset="0"/>
                <a:cs typeface="Times New Roman" pitchFamily="18" charset="0"/>
              </a:rPr>
              <a:t>	macula densa cells are sensitive to the concentration of sodium chloride in the DCT </a:t>
            </a:r>
          </a:p>
          <a:p>
            <a:pPr marL="800100" lvl="1" indent="-342900" algn="just" rtl="0"/>
            <a:endParaRPr lang="en-US" sz="2400" dirty="0" smtClean="0">
              <a:latin typeface="Times New Roman" pitchFamily="18" charset="0"/>
              <a:cs typeface="Times New Roman" pitchFamily="18" charset="0"/>
            </a:endParaRPr>
          </a:p>
          <a:p>
            <a:pPr marL="800100" lvl="1" indent="-342900" algn="just" rtl="0"/>
            <a:endParaRPr lang="en-US" sz="2400" dirty="0" smtClean="0">
              <a:latin typeface="Times New Roman" pitchFamily="18" charset="0"/>
              <a:cs typeface="Times New Roman" pitchFamily="18" charset="0"/>
            </a:endParaRPr>
          </a:p>
          <a:p>
            <a:pPr marL="800100" lvl="1" indent="-342900" algn="just" rtl="0"/>
            <a:r>
              <a:rPr lang="en-US" sz="2400" dirty="0" smtClean="0">
                <a:latin typeface="Times New Roman" pitchFamily="18" charset="0"/>
                <a:cs typeface="Times New Roman" pitchFamily="18" charset="0"/>
              </a:rPr>
              <a:t>The juxtaglomerular cells and macula densa of DCT is formed  the </a:t>
            </a:r>
            <a:r>
              <a:rPr lang="en-US" sz="2400" b="1" dirty="0" smtClean="0">
                <a:latin typeface="Times New Roman" pitchFamily="18" charset="0"/>
                <a:cs typeface="Times New Roman" pitchFamily="18" charset="0"/>
              </a:rPr>
              <a:t>juxtaglomerular apparatus. </a:t>
            </a:r>
          </a:p>
          <a:p>
            <a:pPr marL="800100" lvl="1" indent="-342900" algn="l" rtl="0"/>
            <a:endParaRPr lang="ar-IQ" sz="1800" dirty="0">
              <a:latin typeface="Times New Roman" pitchFamily="18" charset="0"/>
              <a:cs typeface="Times New Roman"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2000"/>
                                        <p:tgtEl>
                                          <p:spTgt spid="4">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2000"/>
                                        <p:tgtEl>
                                          <p:spTgt spid="4">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2000"/>
                                        <p:tgtEl>
                                          <p:spTgt spid="4">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fade">
                                      <p:cBhvr>
                                        <p:cTn id="16" dur="2000"/>
                                        <p:tgtEl>
                                          <p:spTgt spid="4">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fade">
                                      <p:cBhvr>
                                        <p:cTn id="19" dur="2000"/>
                                        <p:tgtEl>
                                          <p:spTgt spid="4">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fade">
                                      <p:cBhvr>
                                        <p:cTn id="22" dur="2000"/>
                                        <p:tgtEl>
                                          <p:spTgt spid="4">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
                                            <p:txEl>
                                              <p:pRg st="8" end="8"/>
                                            </p:txEl>
                                          </p:spTgt>
                                        </p:tgtEl>
                                        <p:attrNameLst>
                                          <p:attrName>style.visibility</p:attrName>
                                        </p:attrNameLst>
                                      </p:cBhvr>
                                      <p:to>
                                        <p:strVal val="visible"/>
                                      </p:to>
                                    </p:set>
                                    <p:animEffect transition="in" filter="fade">
                                      <p:cBhvr>
                                        <p:cTn id="25" dur="2000"/>
                                        <p:tgtEl>
                                          <p:spTgt spid="4">
                                            <p:txEl>
                                              <p:pRg st="8" end="8"/>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xit" presetSubtype="4" fill="hold" grpId="1" nodeType="clickEffect">
                                  <p:stCondLst>
                                    <p:cond delay="0"/>
                                  </p:stCondLst>
                                  <p:childTnLst>
                                    <p:animEffect transition="out" filter="wipe(down)">
                                      <p:cBhvr>
                                        <p:cTn id="29" dur="500"/>
                                        <p:tgtEl>
                                          <p:spTgt spid="4">
                                            <p:txEl>
                                              <p:pRg st="1" end="1"/>
                                            </p:txEl>
                                          </p:spTgt>
                                        </p:tgtEl>
                                      </p:cBhvr>
                                    </p:animEffect>
                                    <p:set>
                                      <p:cBhvr>
                                        <p:cTn id="30" dur="1" fill="hold">
                                          <p:stCondLst>
                                            <p:cond delay="499"/>
                                          </p:stCondLst>
                                        </p:cTn>
                                        <p:tgtEl>
                                          <p:spTgt spid="4">
                                            <p:txEl>
                                              <p:pRg st="1" end="1"/>
                                            </p:txEl>
                                          </p:spTgt>
                                        </p:tgtEl>
                                        <p:attrNameLst>
                                          <p:attrName>style.visibility</p:attrName>
                                        </p:attrNameLst>
                                      </p:cBhvr>
                                      <p:to>
                                        <p:strVal val="hidden"/>
                                      </p:to>
                                    </p:set>
                                  </p:childTnLst>
                                </p:cTn>
                              </p:par>
                              <p:par>
                                <p:cTn id="31" presetID="22" presetClass="exit" presetSubtype="4" fill="hold" grpId="1" nodeType="withEffect">
                                  <p:stCondLst>
                                    <p:cond delay="0"/>
                                  </p:stCondLst>
                                  <p:childTnLst>
                                    <p:animEffect transition="out" filter="wipe(down)">
                                      <p:cBhvr>
                                        <p:cTn id="32" dur="500"/>
                                        <p:tgtEl>
                                          <p:spTgt spid="4">
                                            <p:txEl>
                                              <p:pRg st="2" end="2"/>
                                            </p:txEl>
                                          </p:spTgt>
                                        </p:tgtEl>
                                      </p:cBhvr>
                                    </p:animEffect>
                                    <p:set>
                                      <p:cBhvr>
                                        <p:cTn id="33" dur="1" fill="hold">
                                          <p:stCondLst>
                                            <p:cond delay="499"/>
                                          </p:stCondLst>
                                        </p:cTn>
                                        <p:tgtEl>
                                          <p:spTgt spid="4">
                                            <p:txEl>
                                              <p:pRg st="2" end="2"/>
                                            </p:txEl>
                                          </p:spTgt>
                                        </p:tgtEl>
                                        <p:attrNameLst>
                                          <p:attrName>style.visibility</p:attrName>
                                        </p:attrNameLst>
                                      </p:cBhvr>
                                      <p:to>
                                        <p:strVal val="hidden"/>
                                      </p:to>
                                    </p:set>
                                  </p:childTnLst>
                                </p:cTn>
                              </p:par>
                              <p:par>
                                <p:cTn id="34" presetID="22" presetClass="exit" presetSubtype="4" fill="hold" grpId="1" nodeType="withEffect">
                                  <p:stCondLst>
                                    <p:cond delay="0"/>
                                  </p:stCondLst>
                                  <p:childTnLst>
                                    <p:animEffect transition="out" filter="wipe(down)">
                                      <p:cBhvr>
                                        <p:cTn id="35" dur="500"/>
                                        <p:tgtEl>
                                          <p:spTgt spid="4">
                                            <p:txEl>
                                              <p:pRg st="3" end="3"/>
                                            </p:txEl>
                                          </p:spTgt>
                                        </p:tgtEl>
                                      </p:cBhvr>
                                    </p:animEffect>
                                    <p:set>
                                      <p:cBhvr>
                                        <p:cTn id="36" dur="1" fill="hold">
                                          <p:stCondLst>
                                            <p:cond delay="499"/>
                                          </p:stCondLst>
                                        </p:cTn>
                                        <p:tgtEl>
                                          <p:spTgt spid="4">
                                            <p:txEl>
                                              <p:pRg st="3" end="3"/>
                                            </p:txEl>
                                          </p:spTgt>
                                        </p:tgtEl>
                                        <p:attrNameLst>
                                          <p:attrName>style.visibility</p:attrName>
                                        </p:attrNameLst>
                                      </p:cBhvr>
                                      <p:to>
                                        <p:strVal val="hidden"/>
                                      </p:to>
                                    </p:set>
                                  </p:childTnLst>
                                </p:cTn>
                              </p:par>
                              <p:par>
                                <p:cTn id="37" presetID="22" presetClass="exit" presetSubtype="4" fill="hold" grpId="1" nodeType="withEffect">
                                  <p:stCondLst>
                                    <p:cond delay="0"/>
                                  </p:stCondLst>
                                  <p:childTnLst>
                                    <p:animEffect transition="out" filter="wipe(down)">
                                      <p:cBhvr>
                                        <p:cTn id="38" dur="500"/>
                                        <p:tgtEl>
                                          <p:spTgt spid="4">
                                            <p:txEl>
                                              <p:pRg st="4" end="4"/>
                                            </p:txEl>
                                          </p:spTgt>
                                        </p:tgtEl>
                                      </p:cBhvr>
                                    </p:animEffect>
                                    <p:set>
                                      <p:cBhvr>
                                        <p:cTn id="39" dur="1" fill="hold">
                                          <p:stCondLst>
                                            <p:cond delay="499"/>
                                          </p:stCondLst>
                                        </p:cTn>
                                        <p:tgtEl>
                                          <p:spTgt spid="4">
                                            <p:txEl>
                                              <p:pRg st="4" end="4"/>
                                            </p:txEl>
                                          </p:spTgt>
                                        </p:tgtEl>
                                        <p:attrNameLst>
                                          <p:attrName>style.visibility</p:attrName>
                                        </p:attrNameLst>
                                      </p:cBhvr>
                                      <p:to>
                                        <p:strVal val="hidden"/>
                                      </p:to>
                                    </p:set>
                                  </p:childTnLst>
                                </p:cTn>
                              </p:par>
                              <p:par>
                                <p:cTn id="40" presetID="22" presetClass="exit" presetSubtype="4" fill="hold" grpId="1" nodeType="withEffect">
                                  <p:stCondLst>
                                    <p:cond delay="0"/>
                                  </p:stCondLst>
                                  <p:childTnLst>
                                    <p:animEffect transition="out" filter="wipe(down)">
                                      <p:cBhvr>
                                        <p:cTn id="41" dur="500"/>
                                        <p:tgtEl>
                                          <p:spTgt spid="4">
                                            <p:txEl>
                                              <p:pRg st="5" end="5"/>
                                            </p:txEl>
                                          </p:spTgt>
                                        </p:tgtEl>
                                      </p:cBhvr>
                                    </p:animEffect>
                                    <p:set>
                                      <p:cBhvr>
                                        <p:cTn id="42" dur="1" fill="hold">
                                          <p:stCondLst>
                                            <p:cond delay="499"/>
                                          </p:stCondLst>
                                        </p:cTn>
                                        <p:tgtEl>
                                          <p:spTgt spid="4">
                                            <p:txEl>
                                              <p:pRg st="5" end="5"/>
                                            </p:txEl>
                                          </p:spTgt>
                                        </p:tgtEl>
                                        <p:attrNameLst>
                                          <p:attrName>style.visibility</p:attrName>
                                        </p:attrNameLst>
                                      </p:cBhvr>
                                      <p:to>
                                        <p:strVal val="hidden"/>
                                      </p:to>
                                    </p:set>
                                  </p:childTnLst>
                                </p:cTn>
                              </p:par>
                              <p:par>
                                <p:cTn id="43" presetID="22" presetClass="exit" presetSubtype="4" fill="hold" grpId="1" nodeType="withEffect">
                                  <p:stCondLst>
                                    <p:cond delay="0"/>
                                  </p:stCondLst>
                                  <p:childTnLst>
                                    <p:animEffect transition="out" filter="wipe(down)">
                                      <p:cBhvr>
                                        <p:cTn id="44" dur="500"/>
                                        <p:tgtEl>
                                          <p:spTgt spid="4">
                                            <p:txEl>
                                              <p:pRg st="8" end="8"/>
                                            </p:txEl>
                                          </p:spTgt>
                                        </p:tgtEl>
                                      </p:cBhvr>
                                    </p:animEffect>
                                    <p:set>
                                      <p:cBhvr>
                                        <p:cTn id="45" dur="1" fill="hold">
                                          <p:stCondLst>
                                            <p:cond delay="499"/>
                                          </p:stCondLst>
                                        </p:cTn>
                                        <p:tgtEl>
                                          <p:spTgt spid="4">
                                            <p:txEl>
                                              <p:pRg st="8" end="8"/>
                                            </p:txEl>
                                          </p:spTgt>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22" presetClass="exit" presetSubtype="4" fill="hold" grpId="1" nodeType="clickEffect">
                                  <p:stCondLst>
                                    <p:cond delay="0"/>
                                  </p:stCondLst>
                                  <p:childTnLst>
                                    <p:animEffect transition="out" filter="wipe(down)">
                                      <p:cBhvr>
                                        <p:cTn id="49" dur="500"/>
                                        <p:tgtEl>
                                          <p:spTgt spid="4">
                                            <p:bg/>
                                          </p:spTgt>
                                        </p:tgtEl>
                                      </p:cBhvr>
                                    </p:animEffect>
                                    <p:set>
                                      <p:cBhvr>
                                        <p:cTn id="50" dur="1" fill="hold">
                                          <p:stCondLst>
                                            <p:cond delay="499"/>
                                          </p:stCondLst>
                                        </p:cTn>
                                        <p:tgtEl>
                                          <p:spTgt spid="4">
                                            <p:bg/>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4" grpId="1" build="p"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357158" y="857232"/>
            <a:ext cx="8501122" cy="5500726"/>
          </a:xfrm>
          <a:ln w="57150">
            <a:solidFill>
              <a:schemeClr val="accent1"/>
            </a:solidFill>
          </a:ln>
        </p:spPr>
        <p:style>
          <a:lnRef idx="2">
            <a:schemeClr val="accent5"/>
          </a:lnRef>
          <a:fillRef idx="1">
            <a:schemeClr val="lt1"/>
          </a:fillRef>
          <a:effectRef idx="0">
            <a:schemeClr val="accent5"/>
          </a:effectRef>
          <a:fontRef idx="minor">
            <a:schemeClr val="dk1"/>
          </a:fontRef>
        </p:style>
        <p:txBody>
          <a:bodyPr>
            <a:normAutofit fontScale="70000" lnSpcReduction="20000"/>
          </a:bodyPr>
          <a:lstStyle/>
          <a:p>
            <a:pPr marL="514350" indent="-514350" algn="ctr" rtl="0">
              <a:buAutoNum type="arabicPeriod"/>
            </a:pPr>
            <a:endParaRPr lang="en-US" dirty="0" smtClean="0">
              <a:latin typeface="Times New Roman" pitchFamily="18" charset="0"/>
              <a:cs typeface="Times New Roman" pitchFamily="18" charset="0"/>
            </a:endParaRPr>
          </a:p>
          <a:p>
            <a:pPr marL="514350" indent="-514350" algn="ctr" rtl="0">
              <a:buNone/>
            </a:pPr>
            <a:r>
              <a:rPr lang="en-US" sz="4600" b="1" dirty="0" smtClean="0">
                <a:latin typeface="Times New Roman" pitchFamily="18" charset="0"/>
                <a:cs typeface="Times New Roman" pitchFamily="18" charset="0"/>
              </a:rPr>
              <a:t>1. Urine formation </a:t>
            </a:r>
          </a:p>
          <a:p>
            <a:pPr marL="514350" indent="-514350" algn="ctr" rtl="0">
              <a:buNone/>
            </a:pPr>
            <a:endParaRPr lang="en-US" sz="4100" b="1" dirty="0" smtClean="0">
              <a:latin typeface="Times New Roman" pitchFamily="18" charset="0"/>
              <a:cs typeface="Times New Roman" pitchFamily="18" charset="0"/>
            </a:endParaRPr>
          </a:p>
          <a:p>
            <a:pPr marL="514350" indent="-514350" algn="just" rtl="0">
              <a:buNone/>
            </a:pPr>
            <a:r>
              <a:rPr lang="en-US" dirty="0" smtClean="0">
                <a:latin typeface="Times New Roman" pitchFamily="18" charset="0"/>
                <a:cs typeface="Times New Roman" pitchFamily="18" charset="0"/>
              </a:rPr>
              <a:t>The composition of urine reflect exchange of substances between the </a:t>
            </a:r>
            <a:r>
              <a:rPr lang="en-US" dirty="0" err="1" smtClean="0">
                <a:latin typeface="Times New Roman" pitchFamily="18" charset="0"/>
                <a:cs typeface="Times New Roman" pitchFamily="18" charset="0"/>
              </a:rPr>
              <a:t>nephron</a:t>
            </a:r>
            <a:r>
              <a:rPr lang="en-US" dirty="0" smtClean="0">
                <a:latin typeface="Times New Roman" pitchFamily="18" charset="0"/>
                <a:cs typeface="Times New Roman" pitchFamily="18" charset="0"/>
              </a:rPr>
              <a:t> and the blood in the renal capillaries. </a:t>
            </a:r>
          </a:p>
          <a:p>
            <a:pPr marL="514350" indent="-514350" algn="just" rtl="0">
              <a:buNone/>
            </a:pPr>
            <a:r>
              <a:rPr lang="en-US" dirty="0" smtClean="0">
                <a:latin typeface="Times New Roman" pitchFamily="18" charset="0"/>
                <a:cs typeface="Times New Roman" pitchFamily="18" charset="0"/>
              </a:rPr>
              <a:t>Waste products of  protein metabolism are excreted, electrolyte levels are controlled and pH (acid base balance) is maintained by excretion of H ions. </a:t>
            </a:r>
          </a:p>
          <a:p>
            <a:pPr marL="514350" indent="-514350" algn="just" rtl="0">
              <a:buNone/>
            </a:pPr>
            <a:endParaRPr lang="en-US" dirty="0" smtClean="0">
              <a:latin typeface="Times New Roman" pitchFamily="18" charset="0"/>
              <a:cs typeface="Times New Roman" pitchFamily="18" charset="0"/>
            </a:endParaRPr>
          </a:p>
          <a:p>
            <a:pPr marL="514350" indent="-514350" algn="just" rtl="0">
              <a:buNone/>
            </a:pPr>
            <a:r>
              <a:rPr lang="en-US" dirty="0" smtClean="0">
                <a:latin typeface="Times New Roman" pitchFamily="18" charset="0"/>
                <a:cs typeface="Times New Roman" pitchFamily="18" charset="0"/>
              </a:rPr>
              <a:t>     to produce urine, there are three basic processes: </a:t>
            </a:r>
          </a:p>
          <a:p>
            <a:pPr marL="571500" indent="-571500" algn="just" rtl="0">
              <a:buFont typeface="+mj-lt"/>
              <a:buAutoNum type="arabicParenR"/>
            </a:pPr>
            <a:r>
              <a:rPr lang="en-US" dirty="0" err="1" smtClean="0">
                <a:latin typeface="Times New Roman" pitchFamily="18" charset="0"/>
                <a:cs typeface="Times New Roman" pitchFamily="18" charset="0"/>
              </a:rPr>
              <a:t>Glomerular</a:t>
            </a:r>
            <a:r>
              <a:rPr lang="en-US" dirty="0" smtClean="0">
                <a:latin typeface="Times New Roman" pitchFamily="18" charset="0"/>
                <a:cs typeface="Times New Roman" pitchFamily="18" charset="0"/>
              </a:rPr>
              <a:t> filtration </a:t>
            </a:r>
          </a:p>
          <a:p>
            <a:pPr marL="571500" indent="-571500" algn="just" rtl="0">
              <a:buFont typeface="+mj-lt"/>
              <a:buAutoNum type="arabicParenR"/>
            </a:pPr>
            <a:r>
              <a:rPr lang="en-US" dirty="0" smtClean="0">
                <a:latin typeface="Times New Roman" pitchFamily="18" charset="0"/>
                <a:cs typeface="Times New Roman" pitchFamily="18" charset="0"/>
              </a:rPr>
              <a:t>Tubular reabsorption </a:t>
            </a:r>
          </a:p>
          <a:p>
            <a:pPr marL="571500" indent="-571500" algn="just" rtl="0">
              <a:buFont typeface="+mj-lt"/>
              <a:buAutoNum type="arabicParenR"/>
            </a:pPr>
            <a:r>
              <a:rPr lang="en-US" dirty="0" smtClean="0">
                <a:latin typeface="Times New Roman" pitchFamily="18" charset="0"/>
                <a:cs typeface="Times New Roman" pitchFamily="18" charset="0"/>
              </a:rPr>
              <a:t>Tubular secretion </a:t>
            </a:r>
          </a:p>
          <a:p>
            <a:pPr marL="571500" indent="-571500" algn="just" rtl="0">
              <a:buFont typeface="+mj-lt"/>
              <a:buAutoNum type="arabicParenR"/>
            </a:pPr>
            <a:r>
              <a:rPr lang="en-US" dirty="0" smtClean="0">
                <a:latin typeface="Times New Roman" pitchFamily="18" charset="0"/>
                <a:cs typeface="Times New Roman" pitchFamily="18" charset="0"/>
              </a:rPr>
              <a:t>Urine excretion </a:t>
            </a:r>
          </a:p>
          <a:p>
            <a:pPr marL="571500" indent="-571500" algn="just" rtl="0">
              <a:buNone/>
            </a:pPr>
            <a:r>
              <a:rPr lang="en-US" dirty="0" smtClean="0">
                <a:latin typeface="Times New Roman" pitchFamily="18" charset="0"/>
                <a:cs typeface="Times New Roman" pitchFamily="18" charset="0"/>
              </a:rPr>
              <a:t> </a:t>
            </a:r>
          </a:p>
        </p:txBody>
      </p:sp>
      <p:sp>
        <p:nvSpPr>
          <p:cNvPr id="4" name="Title 3"/>
          <p:cNvSpPr>
            <a:spLocks noGrp="1"/>
          </p:cNvSpPr>
          <p:nvPr>
            <p:ph type="title"/>
          </p:nvPr>
        </p:nvSpPr>
        <p:spPr>
          <a:xfrm>
            <a:off x="457200" y="274638"/>
            <a:ext cx="8229600" cy="511156"/>
          </a:xfrm>
        </p:spPr>
        <p:txBody>
          <a:bodyPr>
            <a:normAutofit fontScale="90000"/>
          </a:bodyPr>
          <a:lstStyle/>
          <a:p>
            <a:pPr rtl="0"/>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Functions of the kidneys</a:t>
            </a:r>
            <a:br>
              <a:rPr lang="en-US" dirty="0" smtClean="0">
                <a:latin typeface="Times New Roman" pitchFamily="18" charset="0"/>
                <a:cs typeface="Times New Roman" pitchFamily="18" charset="0"/>
              </a:rPr>
            </a:br>
            <a:endParaRPr lang="ar-IQ"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 calcmode="lin" valueType="num">
                                      <p:cBhvr additive="base">
                                        <p:cTn id="7" dur="500" fill="hold"/>
                                        <p:tgtEl>
                                          <p:spTgt spid="6">
                                            <p:bg/>
                                          </p:spTgt>
                                        </p:tgtEl>
                                        <p:attrNameLst>
                                          <p:attrName>ppt_x</p:attrName>
                                        </p:attrNameLst>
                                      </p:cBhvr>
                                      <p:tavLst>
                                        <p:tav tm="0">
                                          <p:val>
                                            <p:strVal val="#ppt_x"/>
                                          </p:val>
                                        </p:tav>
                                        <p:tav tm="100000">
                                          <p:val>
                                            <p:strVal val="#ppt_x"/>
                                          </p:val>
                                        </p:tav>
                                      </p:tavLst>
                                    </p:anim>
                                    <p:anim calcmode="lin" valueType="num">
                                      <p:cBhvr additive="base">
                                        <p:cTn id="8" dur="500" fill="hold"/>
                                        <p:tgtEl>
                                          <p:spTgt spid="6">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 calcmode="lin" valueType="num">
                                      <p:cBhvr additive="base">
                                        <p:cTn id="25"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anim calcmode="lin" valueType="num">
                                      <p:cBhvr additive="base">
                                        <p:cTn id="31"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xEl>
                                              <p:pRg st="7" end="7"/>
                                            </p:txEl>
                                          </p:spTgt>
                                        </p:tgtEl>
                                        <p:attrNameLst>
                                          <p:attrName>style.visibility</p:attrName>
                                        </p:attrNameLst>
                                      </p:cBhvr>
                                      <p:to>
                                        <p:strVal val="visible"/>
                                      </p:to>
                                    </p:set>
                                    <p:anim calcmode="lin" valueType="num">
                                      <p:cBhvr additive="base">
                                        <p:cTn id="37"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
                                            <p:txEl>
                                              <p:pRg st="8" end="8"/>
                                            </p:txEl>
                                          </p:spTgt>
                                        </p:tgtEl>
                                        <p:attrNameLst>
                                          <p:attrName>style.visibility</p:attrName>
                                        </p:attrNameLst>
                                      </p:cBhvr>
                                      <p:to>
                                        <p:strVal val="visible"/>
                                      </p:to>
                                    </p:set>
                                    <p:anim calcmode="lin" valueType="num">
                                      <p:cBhvr additive="base">
                                        <p:cTn id="43"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6">
                                            <p:txEl>
                                              <p:pRg st="9" end="9"/>
                                            </p:txEl>
                                          </p:spTgt>
                                        </p:tgtEl>
                                        <p:attrNameLst>
                                          <p:attrName>style.visibility</p:attrName>
                                        </p:attrNameLst>
                                      </p:cBhvr>
                                      <p:to>
                                        <p:strVal val="visible"/>
                                      </p:to>
                                    </p:set>
                                    <p:anim calcmode="lin" valueType="num">
                                      <p:cBhvr additive="base">
                                        <p:cTn id="49" dur="500" fill="hold"/>
                                        <p:tgtEl>
                                          <p:spTgt spid="6">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6">
                                            <p:txEl>
                                              <p:pRg st="10" end="10"/>
                                            </p:txEl>
                                          </p:spTgt>
                                        </p:tgtEl>
                                        <p:attrNameLst>
                                          <p:attrName>style.visibility</p:attrName>
                                        </p:attrNameLst>
                                      </p:cBhvr>
                                      <p:to>
                                        <p:strVal val="visible"/>
                                      </p:to>
                                    </p:set>
                                    <p:anim calcmode="lin" valueType="num">
                                      <p:cBhvr additive="base">
                                        <p:cTn id="55" dur="500" fill="hold"/>
                                        <p:tgtEl>
                                          <p:spTgt spid="6">
                                            <p:txEl>
                                              <p:pRg st="10" end="1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6">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6">
                                            <p:txEl>
                                              <p:pRg st="11" end="11"/>
                                            </p:txEl>
                                          </p:spTgt>
                                        </p:tgtEl>
                                        <p:attrNameLst>
                                          <p:attrName>style.visibility</p:attrName>
                                        </p:attrNameLst>
                                      </p:cBhvr>
                                      <p:to>
                                        <p:strVal val="visible"/>
                                      </p:to>
                                    </p:set>
                                    <p:anim calcmode="lin" valueType="num">
                                      <p:cBhvr additive="base">
                                        <p:cTn id="61" dur="500" fill="hold"/>
                                        <p:tgtEl>
                                          <p:spTgt spid="6">
                                            <p:txEl>
                                              <p:pRg st="11" end="11"/>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6">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500034" y="0"/>
            <a:ext cx="8215370" cy="6643710"/>
          </a:xfrm>
          <a:blipFill>
            <a:blip r:embed="rId2"/>
            <a:stretch>
              <a:fillRect/>
            </a:stretch>
          </a:blipFill>
        </p:spPr>
        <p:txBody>
          <a:bodyPr>
            <a:normAutofit/>
          </a:bodyPr>
          <a:lstStyle/>
          <a:p>
            <a:r>
              <a:rPr lang="en-US" sz="5400" dirty="0" smtClean="0">
                <a:latin typeface="Times New Roman" pitchFamily="18" charset="0"/>
                <a:cs typeface="Times New Roman" pitchFamily="18" charset="0"/>
              </a:rPr>
              <a:t>Urinary System</a:t>
            </a:r>
            <a:endParaRPr lang="ar-IQ" sz="54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143240" y="285728"/>
            <a:ext cx="3286148" cy="512744"/>
          </a:xfrm>
        </p:spPr>
        <p:txBody>
          <a:bodyPr>
            <a:normAutofit fontScale="90000"/>
          </a:bodyPr>
          <a:lstStyle/>
          <a:p>
            <a:pPr algn="ctr"/>
            <a:r>
              <a:rPr lang="en-US" sz="2800" dirty="0" smtClean="0">
                <a:latin typeface="Times New Roman" pitchFamily="18" charset="0"/>
                <a:cs typeface="Times New Roman" pitchFamily="18" charset="0"/>
              </a:rPr>
              <a:t>Urine Formation</a:t>
            </a:r>
            <a:endParaRPr lang="ar-IQ" sz="2800" dirty="0">
              <a:latin typeface="Times New Roman" pitchFamily="18" charset="0"/>
              <a:cs typeface="Times New Roman" pitchFamily="18" charset="0"/>
            </a:endParaRPr>
          </a:p>
        </p:txBody>
      </p:sp>
      <p:pic>
        <p:nvPicPr>
          <p:cNvPr id="5" name="Content Placeholder 4" descr="44_14Nephron_L.jpg"/>
          <p:cNvPicPr>
            <a:picLocks noGrp="1" noChangeAspect="1"/>
          </p:cNvPicPr>
          <p:nvPr>
            <p:ph idx="1"/>
          </p:nvPr>
        </p:nvPicPr>
        <p:blipFill>
          <a:blip r:embed="rId2"/>
          <a:stretch>
            <a:fillRect/>
          </a:stretch>
        </p:blipFill>
        <p:spPr>
          <a:xfrm>
            <a:off x="285720" y="1000108"/>
            <a:ext cx="8501122" cy="571504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368280"/>
          </a:xfrm>
        </p:spPr>
        <p:txBody>
          <a:bodyPr>
            <a:normAutofit fontScale="90000"/>
          </a:bodyPr>
          <a:lstStyle/>
          <a:p>
            <a:r>
              <a:rPr lang="en-US" dirty="0" err="1" smtClean="0">
                <a:latin typeface="Times New Roman" pitchFamily="18" charset="0"/>
                <a:cs typeface="Times New Roman" pitchFamily="18" charset="0"/>
              </a:rPr>
              <a:t>Glomerular</a:t>
            </a:r>
            <a:r>
              <a:rPr lang="en-US" dirty="0" smtClean="0">
                <a:latin typeface="Times New Roman" pitchFamily="18" charset="0"/>
                <a:cs typeface="Times New Roman" pitchFamily="18" charset="0"/>
              </a:rPr>
              <a:t> filtration </a:t>
            </a:r>
            <a:endParaRPr lang="ar-IQ" dirty="0">
              <a:latin typeface="Times New Roman" pitchFamily="18" charset="0"/>
              <a:cs typeface="Times New Roman" pitchFamily="18" charset="0"/>
            </a:endParaRPr>
          </a:p>
        </p:txBody>
      </p:sp>
      <p:sp>
        <p:nvSpPr>
          <p:cNvPr id="6" name="Content Placeholder 5"/>
          <p:cNvSpPr>
            <a:spLocks noGrp="1"/>
          </p:cNvSpPr>
          <p:nvPr>
            <p:ph idx="1"/>
          </p:nvPr>
        </p:nvSpPr>
        <p:spPr>
          <a:xfrm>
            <a:off x="0" y="785794"/>
            <a:ext cx="9144000" cy="5786478"/>
          </a:xfrm>
          <a:solidFill>
            <a:schemeClr val="bg1"/>
          </a:solidFill>
          <a:ln w="38100">
            <a:solidFill>
              <a:schemeClr val="accent1"/>
            </a:solidFill>
          </a:ln>
        </p:spPr>
        <p:txBody>
          <a:bodyPr>
            <a:noAutofit/>
          </a:bodyPr>
          <a:lstStyle/>
          <a:p>
            <a:pPr algn="just" rtl="0"/>
            <a:r>
              <a:rPr lang="en-US" sz="2000" dirty="0" err="1" smtClean="0">
                <a:latin typeface="Times New Roman" pitchFamily="18" charset="0"/>
                <a:cs typeface="Times New Roman" pitchFamily="18" charset="0"/>
              </a:rPr>
              <a:t>Glomerular</a:t>
            </a:r>
            <a:r>
              <a:rPr lang="en-US" sz="2000" dirty="0" smtClean="0">
                <a:latin typeface="Times New Roman" pitchFamily="18" charset="0"/>
                <a:cs typeface="Times New Roman" pitchFamily="18" charset="0"/>
              </a:rPr>
              <a:t> filtration occurs in the </a:t>
            </a:r>
            <a:r>
              <a:rPr lang="en-US" sz="2000" dirty="0" err="1" smtClean="0">
                <a:latin typeface="Times New Roman" pitchFamily="18" charset="0"/>
                <a:cs typeface="Times New Roman" pitchFamily="18" charset="0"/>
              </a:rPr>
              <a:t>semipermeable</a:t>
            </a:r>
            <a:r>
              <a:rPr lang="en-US" sz="2000" dirty="0" smtClean="0">
                <a:latin typeface="Times New Roman" pitchFamily="18" charset="0"/>
                <a:cs typeface="Times New Roman" pitchFamily="18" charset="0"/>
              </a:rPr>
              <a:t> walls of the </a:t>
            </a:r>
            <a:r>
              <a:rPr lang="en-US" sz="2000" dirty="0" err="1" smtClean="0">
                <a:latin typeface="Times New Roman" pitchFamily="18" charset="0"/>
                <a:cs typeface="Times New Roman" pitchFamily="18" charset="0"/>
              </a:rPr>
              <a:t>glomerulus</a:t>
            </a:r>
            <a:r>
              <a:rPr lang="en-US" sz="2000" dirty="0" smtClean="0">
                <a:latin typeface="Times New Roman" pitchFamily="18" charset="0"/>
                <a:cs typeface="Times New Roman" pitchFamily="18" charset="0"/>
              </a:rPr>
              <a:t> and </a:t>
            </a:r>
            <a:r>
              <a:rPr lang="en-US" sz="2000" dirty="0" err="1" smtClean="0">
                <a:latin typeface="Times New Roman" pitchFamily="18" charset="0"/>
                <a:cs typeface="Times New Roman" pitchFamily="18" charset="0"/>
              </a:rPr>
              <a:t>glomerular</a:t>
            </a:r>
            <a:r>
              <a:rPr lang="en-US" sz="2000" dirty="0" smtClean="0">
                <a:latin typeface="Times New Roman" pitchFamily="18" charset="0"/>
                <a:cs typeface="Times New Roman" pitchFamily="18" charset="0"/>
              </a:rPr>
              <a:t> capsule. </a:t>
            </a:r>
          </a:p>
          <a:p>
            <a:pPr algn="just" rtl="0"/>
            <a:r>
              <a:rPr lang="en-US" sz="2000" b="1" dirty="0" smtClean="0">
                <a:latin typeface="Times New Roman" pitchFamily="18" charset="0"/>
                <a:cs typeface="Times New Roman" pitchFamily="18" charset="0"/>
              </a:rPr>
              <a:t>Water</a:t>
            </a:r>
            <a:r>
              <a:rPr lang="en-US" sz="2000" dirty="0" smtClean="0">
                <a:latin typeface="Times New Roman" pitchFamily="18" charset="0"/>
                <a:cs typeface="Times New Roman" pitchFamily="18" charset="0"/>
              </a:rPr>
              <a:t> and other small molecules (</a:t>
            </a:r>
            <a:r>
              <a:rPr lang="en-US" sz="2000" b="1" dirty="0" smtClean="0">
                <a:latin typeface="Times New Roman" pitchFamily="18" charset="0"/>
                <a:cs typeface="Times New Roman" pitchFamily="18" charset="0"/>
              </a:rPr>
              <a:t>salts, ions, glucose, amino acids, </a:t>
            </a:r>
            <a:r>
              <a:rPr lang="en-US" sz="2000" b="1" dirty="0" err="1" smtClean="0">
                <a:latin typeface="Times New Roman" pitchFamily="18" charset="0"/>
                <a:cs typeface="Times New Roman" pitchFamily="18" charset="0"/>
              </a:rPr>
              <a:t>creatinin</a:t>
            </a:r>
            <a:r>
              <a:rPr lang="en-US" sz="2000" b="1" dirty="0" smtClean="0">
                <a:latin typeface="Times New Roman" pitchFamily="18" charset="0"/>
                <a:cs typeface="Times New Roman" pitchFamily="18" charset="0"/>
              </a:rPr>
              <a:t>, urea, and others</a:t>
            </a:r>
            <a:r>
              <a:rPr lang="en-US" sz="2000" dirty="0" smtClean="0">
                <a:latin typeface="Times New Roman" pitchFamily="18" charset="0"/>
                <a:cs typeface="Times New Roman" pitchFamily="18" charset="0"/>
              </a:rPr>
              <a:t>) pass through these walls, while </a:t>
            </a:r>
            <a:r>
              <a:rPr lang="en-US" sz="2000" u="sng" dirty="0" smtClean="0">
                <a:latin typeface="Times New Roman" pitchFamily="18" charset="0"/>
                <a:cs typeface="Times New Roman" pitchFamily="18" charset="0"/>
              </a:rPr>
              <a:t>blood cells</a:t>
            </a:r>
            <a:r>
              <a:rPr lang="en-US" sz="2000" dirty="0" smtClean="0">
                <a:latin typeface="Times New Roman" pitchFamily="18" charset="0"/>
                <a:cs typeface="Times New Roman" pitchFamily="18" charset="0"/>
              </a:rPr>
              <a:t>, </a:t>
            </a:r>
            <a:r>
              <a:rPr lang="en-US" sz="2000" u="sng" dirty="0" smtClean="0">
                <a:latin typeface="Times New Roman" pitchFamily="18" charset="0"/>
                <a:cs typeface="Times New Roman" pitchFamily="18" charset="0"/>
              </a:rPr>
              <a:t>plasma proteins</a:t>
            </a:r>
            <a:r>
              <a:rPr lang="en-US" sz="2000" dirty="0" smtClean="0">
                <a:latin typeface="Times New Roman" pitchFamily="18" charset="0"/>
                <a:cs typeface="Times New Roman" pitchFamily="18" charset="0"/>
              </a:rPr>
              <a:t> and other </a:t>
            </a:r>
            <a:r>
              <a:rPr lang="en-US" sz="2000" u="sng" dirty="0" smtClean="0">
                <a:latin typeface="Times New Roman" pitchFamily="18" charset="0"/>
                <a:cs typeface="Times New Roman" pitchFamily="18" charset="0"/>
              </a:rPr>
              <a:t>large molecules</a:t>
            </a:r>
            <a:r>
              <a:rPr lang="en-US" sz="2000" dirty="0" smtClean="0">
                <a:latin typeface="Times New Roman" pitchFamily="18" charset="0"/>
                <a:cs typeface="Times New Roman" pitchFamily="18" charset="0"/>
              </a:rPr>
              <a:t> are too large to filtrate. </a:t>
            </a:r>
          </a:p>
          <a:p>
            <a:pPr algn="just" rtl="0">
              <a:buNone/>
            </a:pPr>
            <a:endParaRPr lang="en-US" sz="2000" dirty="0" smtClean="0">
              <a:latin typeface="Times New Roman" pitchFamily="18" charset="0"/>
              <a:cs typeface="Times New Roman" pitchFamily="18" charset="0"/>
            </a:endParaRPr>
          </a:p>
          <a:p>
            <a:pPr algn="just" rtl="0"/>
            <a:r>
              <a:rPr lang="en-US" sz="2000" dirty="0" smtClean="0">
                <a:latin typeface="Times New Roman" pitchFamily="18" charset="0"/>
                <a:cs typeface="Times New Roman" pitchFamily="18" charset="0"/>
              </a:rPr>
              <a:t>Filtration takes place because there is </a:t>
            </a:r>
            <a:r>
              <a:rPr lang="en-US" sz="2000" b="1" dirty="0" smtClean="0">
                <a:latin typeface="Times New Roman" pitchFamily="18" charset="0"/>
                <a:cs typeface="Times New Roman" pitchFamily="18" charset="0"/>
              </a:rPr>
              <a:t>difference between blood pressure in the </a:t>
            </a:r>
            <a:r>
              <a:rPr lang="en-US" sz="2000" b="1" dirty="0" err="1" smtClean="0">
                <a:latin typeface="Times New Roman" pitchFamily="18" charset="0"/>
                <a:cs typeface="Times New Roman" pitchFamily="18" charset="0"/>
              </a:rPr>
              <a:t>glomerulus</a:t>
            </a:r>
            <a:r>
              <a:rPr lang="en-US" sz="2000" b="1" dirty="0" smtClean="0">
                <a:latin typeface="Times New Roman" pitchFamily="18" charset="0"/>
                <a:cs typeface="Times New Roman" pitchFamily="18" charset="0"/>
              </a:rPr>
              <a:t> and the pressure of the filtrate </a:t>
            </a:r>
            <a:r>
              <a:rPr lang="en-US" sz="2000" dirty="0" smtClean="0">
                <a:latin typeface="Times New Roman" pitchFamily="18" charset="0"/>
                <a:cs typeface="Times New Roman" pitchFamily="18" charset="0"/>
              </a:rPr>
              <a:t>in the </a:t>
            </a:r>
            <a:r>
              <a:rPr lang="en-US" sz="2000" dirty="0" err="1" smtClean="0">
                <a:latin typeface="Times New Roman" pitchFamily="18" charset="0"/>
                <a:cs typeface="Times New Roman" pitchFamily="18" charset="0"/>
              </a:rPr>
              <a:t>glomerular</a:t>
            </a:r>
            <a:r>
              <a:rPr lang="en-US" sz="2000" dirty="0" smtClean="0">
                <a:latin typeface="Times New Roman" pitchFamily="18" charset="0"/>
                <a:cs typeface="Times New Roman" pitchFamily="18" charset="0"/>
              </a:rPr>
              <a:t> space (urinary space). </a:t>
            </a:r>
          </a:p>
          <a:p>
            <a:pPr algn="just" rtl="0"/>
            <a:r>
              <a:rPr lang="en-US" sz="2000" dirty="0" smtClean="0">
                <a:latin typeface="Times New Roman" pitchFamily="18" charset="0"/>
                <a:cs typeface="Times New Roman" pitchFamily="18" charset="0"/>
              </a:rPr>
              <a:t>Three pressures in the renal corpuscle  control the filtration process these are: </a:t>
            </a:r>
          </a:p>
          <a:p>
            <a:pPr algn="just" rtl="0">
              <a:buNone/>
            </a:pPr>
            <a:r>
              <a:rPr lang="en-US" sz="2000" dirty="0" smtClean="0">
                <a:latin typeface="Times New Roman" pitchFamily="18" charset="0"/>
                <a:cs typeface="Times New Roman" pitchFamily="18" charset="0"/>
              </a:rPr>
              <a:t>			Blood hydrostatic pressure  = 55 mmHg </a:t>
            </a:r>
          </a:p>
          <a:p>
            <a:pPr algn="just" rtl="0">
              <a:buNone/>
            </a:pPr>
            <a:r>
              <a:rPr lang="en-US" sz="2000" dirty="0" smtClean="0">
                <a:latin typeface="Times New Roman" pitchFamily="18" charset="0"/>
                <a:cs typeface="Times New Roman" pitchFamily="18" charset="0"/>
              </a:rPr>
              <a:t>			 Blood osmotic pressure  = 30 mmHg</a:t>
            </a:r>
          </a:p>
          <a:p>
            <a:pPr algn="just" rtl="0">
              <a:buNone/>
            </a:pPr>
            <a:r>
              <a:rPr lang="en-US" sz="2000" dirty="0" smtClean="0">
                <a:latin typeface="Times New Roman" pitchFamily="18" charset="0"/>
                <a:cs typeface="Times New Roman" pitchFamily="18" charset="0"/>
              </a:rPr>
              <a:t>			Capsular (filtrate) hydrostatic pressure  = 15 mmHg  </a:t>
            </a:r>
          </a:p>
          <a:p>
            <a:pPr algn="just" rtl="0"/>
            <a:r>
              <a:rPr lang="en-US" sz="2000" dirty="0" smtClean="0">
                <a:latin typeface="Times New Roman" pitchFamily="18" charset="0"/>
                <a:cs typeface="Times New Roman" pitchFamily="18" charset="0"/>
              </a:rPr>
              <a:t>The net filtration pressure (NFP) is: </a:t>
            </a:r>
          </a:p>
          <a:p>
            <a:pPr algn="just" rtl="0">
              <a:buNone/>
            </a:pPr>
            <a:r>
              <a:rPr lang="en-US" sz="2000" dirty="0" smtClean="0">
                <a:latin typeface="Times New Roman" pitchFamily="18" charset="0"/>
                <a:cs typeface="Times New Roman" pitchFamily="18" charset="0"/>
              </a:rPr>
              <a:t>			NFP = BHP – ( BOP + FHP) = 55- (30 + 15) = 10 mmHg</a:t>
            </a:r>
          </a:p>
          <a:p>
            <a:pPr algn="just" rtl="0">
              <a:buNone/>
            </a:pPr>
            <a:r>
              <a:rPr lang="en-US" sz="2000" dirty="0" smtClean="0">
                <a:latin typeface="Times New Roman" pitchFamily="18" charset="0"/>
                <a:cs typeface="Times New Roman" pitchFamily="18" charset="0"/>
              </a:rPr>
              <a:t>			</a:t>
            </a:r>
          </a:p>
          <a:p>
            <a:pPr algn="just" rtl="0"/>
            <a:endParaRPr lang="en-US" sz="2000" dirty="0" smtClean="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 calcmode="lin" valueType="num">
                                      <p:cBhvr additive="base">
                                        <p:cTn id="7" dur="500" fill="hold"/>
                                        <p:tgtEl>
                                          <p:spTgt spid="6">
                                            <p:bg/>
                                          </p:spTgt>
                                        </p:tgtEl>
                                        <p:attrNameLst>
                                          <p:attrName>ppt_x</p:attrName>
                                        </p:attrNameLst>
                                      </p:cBhvr>
                                      <p:tavLst>
                                        <p:tav tm="0">
                                          <p:val>
                                            <p:strVal val="#ppt_x"/>
                                          </p:val>
                                        </p:tav>
                                        <p:tav tm="100000">
                                          <p:val>
                                            <p:strVal val="#ppt_x"/>
                                          </p:val>
                                        </p:tav>
                                      </p:tavLst>
                                    </p:anim>
                                    <p:anim calcmode="lin" valueType="num">
                                      <p:cBhvr additive="base">
                                        <p:cTn id="8" dur="500" fill="hold"/>
                                        <p:tgtEl>
                                          <p:spTgt spid="6">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 calcmode="lin" valueType="num">
                                      <p:cBhvr additive="base">
                                        <p:cTn id="19"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 calcmode="lin" valueType="num">
                                      <p:cBhvr additive="base">
                                        <p:cTn id="3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
                                            <p:txEl>
                                              <p:pRg st="6" end="6"/>
                                            </p:txEl>
                                          </p:spTgt>
                                        </p:tgtEl>
                                        <p:attrNameLst>
                                          <p:attrName>style.visibility</p:attrName>
                                        </p:attrNameLst>
                                      </p:cBhvr>
                                      <p:to>
                                        <p:strVal val="visible"/>
                                      </p:to>
                                    </p:set>
                                    <p:anim calcmode="lin" valueType="num">
                                      <p:cBhvr additive="base">
                                        <p:cTn id="43"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6">
                                            <p:txEl>
                                              <p:pRg st="7" end="7"/>
                                            </p:txEl>
                                          </p:spTgt>
                                        </p:tgtEl>
                                        <p:attrNameLst>
                                          <p:attrName>style.visibility</p:attrName>
                                        </p:attrNameLst>
                                      </p:cBhvr>
                                      <p:to>
                                        <p:strVal val="visible"/>
                                      </p:to>
                                    </p:set>
                                    <p:anim calcmode="lin" valueType="num">
                                      <p:cBhvr additive="base">
                                        <p:cTn id="49"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6">
                                            <p:txEl>
                                              <p:pRg st="8" end="8"/>
                                            </p:txEl>
                                          </p:spTgt>
                                        </p:tgtEl>
                                        <p:attrNameLst>
                                          <p:attrName>style.visibility</p:attrName>
                                        </p:attrNameLst>
                                      </p:cBhvr>
                                      <p:to>
                                        <p:strVal val="visible"/>
                                      </p:to>
                                    </p:set>
                                    <p:anim calcmode="lin" valueType="num">
                                      <p:cBhvr additive="base">
                                        <p:cTn id="55"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6">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6">
                                            <p:txEl>
                                              <p:pRg st="9" end="9"/>
                                            </p:txEl>
                                          </p:spTgt>
                                        </p:tgtEl>
                                        <p:attrNameLst>
                                          <p:attrName>style.visibility</p:attrName>
                                        </p:attrNameLst>
                                      </p:cBhvr>
                                      <p:to>
                                        <p:strVal val="visible"/>
                                      </p:to>
                                    </p:set>
                                    <p:anim calcmode="lin" valueType="num">
                                      <p:cBhvr additive="base">
                                        <p:cTn id="61" dur="500" fill="hold"/>
                                        <p:tgtEl>
                                          <p:spTgt spid="6">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6">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6">
                                            <p:txEl>
                                              <p:pRg st="10" end="10"/>
                                            </p:txEl>
                                          </p:spTgt>
                                        </p:tgtEl>
                                        <p:attrNameLst>
                                          <p:attrName>style.visibility</p:attrName>
                                        </p:attrNameLst>
                                      </p:cBhvr>
                                      <p:to>
                                        <p:strVal val="visible"/>
                                      </p:to>
                                    </p:set>
                                    <p:anim calcmode="lin" valueType="num">
                                      <p:cBhvr additive="base">
                                        <p:cTn id="67" dur="500" fill="hold"/>
                                        <p:tgtEl>
                                          <p:spTgt spid="6">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6">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20" y="714356"/>
            <a:ext cx="8501122" cy="5572164"/>
          </a:xfrm>
          <a:ln>
            <a:solidFill>
              <a:schemeClr val="accent1"/>
            </a:solidFill>
          </a:ln>
        </p:spPr>
        <p:style>
          <a:lnRef idx="2">
            <a:schemeClr val="accent6"/>
          </a:lnRef>
          <a:fillRef idx="1">
            <a:schemeClr val="lt1"/>
          </a:fillRef>
          <a:effectRef idx="0">
            <a:schemeClr val="accent6"/>
          </a:effectRef>
          <a:fontRef idx="minor">
            <a:schemeClr val="dk1"/>
          </a:fontRef>
        </p:style>
        <p:txBody>
          <a:bodyPr>
            <a:normAutofit fontScale="85000" lnSpcReduction="20000"/>
          </a:bodyPr>
          <a:lstStyle/>
          <a:p>
            <a:pPr algn="just" rtl="0"/>
            <a:endParaRPr lang="en-US" sz="2400" dirty="0" smtClean="0">
              <a:latin typeface="Times New Roman" pitchFamily="18" charset="0"/>
              <a:cs typeface="Times New Roman" pitchFamily="18" charset="0"/>
            </a:endParaRPr>
          </a:p>
          <a:p>
            <a:pPr algn="just" rtl="0"/>
            <a:r>
              <a:rPr lang="en-US" sz="2400" dirty="0" smtClean="0">
                <a:latin typeface="Times New Roman" pitchFamily="18" charset="0"/>
                <a:cs typeface="Times New Roman" pitchFamily="18" charset="0"/>
              </a:rPr>
              <a:t>The volume of filtrate formed by kidneys each minute is called </a:t>
            </a:r>
            <a:r>
              <a:rPr lang="en-US" sz="2400" b="1" dirty="0" err="1" smtClean="0">
                <a:latin typeface="Times New Roman" pitchFamily="18" charset="0"/>
                <a:cs typeface="Times New Roman" pitchFamily="18" charset="0"/>
              </a:rPr>
              <a:t>Glomerular</a:t>
            </a:r>
            <a:r>
              <a:rPr lang="en-US" sz="2400" b="1" dirty="0" smtClean="0">
                <a:latin typeface="Times New Roman" pitchFamily="18" charset="0"/>
                <a:cs typeface="Times New Roman" pitchFamily="18" charset="0"/>
              </a:rPr>
              <a:t> Filtration Rate (GFR).  </a:t>
            </a:r>
          </a:p>
          <a:p>
            <a:pPr algn="just" rtl="0">
              <a:buNone/>
            </a:pPr>
            <a:endParaRPr lang="en-US" sz="2400" b="1" dirty="0" smtClean="0">
              <a:latin typeface="Times New Roman" pitchFamily="18" charset="0"/>
              <a:cs typeface="Times New Roman" pitchFamily="18" charset="0"/>
            </a:endParaRPr>
          </a:p>
          <a:p>
            <a:pPr algn="just" rtl="0">
              <a:buNone/>
            </a:pPr>
            <a:endParaRPr lang="en-US" sz="2400" b="1" dirty="0" smtClean="0">
              <a:latin typeface="Times New Roman" pitchFamily="18" charset="0"/>
              <a:cs typeface="Times New Roman" pitchFamily="18" charset="0"/>
            </a:endParaRPr>
          </a:p>
          <a:p>
            <a:pPr algn="just" rtl="0"/>
            <a:r>
              <a:rPr lang="en-US" sz="2400" dirty="0" smtClean="0">
                <a:latin typeface="Times New Roman" pitchFamily="18" charset="0"/>
                <a:cs typeface="Times New Roman" pitchFamily="18" charset="0"/>
              </a:rPr>
              <a:t>Normally GFR = </a:t>
            </a:r>
            <a:r>
              <a:rPr lang="en-US" sz="2400" b="1" dirty="0" smtClean="0">
                <a:latin typeface="Times New Roman" pitchFamily="18" charset="0"/>
                <a:cs typeface="Times New Roman" pitchFamily="18" charset="0"/>
              </a:rPr>
              <a:t>125 ml/ minute</a:t>
            </a:r>
            <a:r>
              <a:rPr lang="en-US" sz="2400" dirty="0" smtClean="0">
                <a:latin typeface="Times New Roman" pitchFamily="18" charset="0"/>
                <a:cs typeface="Times New Roman" pitchFamily="18" charset="0"/>
              </a:rPr>
              <a:t> i.e. </a:t>
            </a:r>
            <a:r>
              <a:rPr lang="en-US" sz="2400" b="1" dirty="0" smtClean="0">
                <a:latin typeface="Times New Roman" pitchFamily="18" charset="0"/>
                <a:cs typeface="Times New Roman" pitchFamily="18" charset="0"/>
              </a:rPr>
              <a:t>180 liters/ day</a:t>
            </a:r>
            <a:r>
              <a:rPr lang="en-US" sz="2400" dirty="0" smtClean="0">
                <a:latin typeface="Times New Roman" pitchFamily="18" charset="0"/>
                <a:cs typeface="Times New Roman" pitchFamily="18" charset="0"/>
              </a:rPr>
              <a:t> of filtrate by two kidneys. </a:t>
            </a:r>
          </a:p>
          <a:p>
            <a:pPr algn="just" rtl="0"/>
            <a:r>
              <a:rPr lang="en-US" sz="2400" dirty="0" smtClean="0">
                <a:latin typeface="Times New Roman" pitchFamily="18" charset="0"/>
                <a:cs typeface="Times New Roman" pitchFamily="18" charset="0"/>
              </a:rPr>
              <a:t>Factors influencing GFR: </a:t>
            </a:r>
          </a:p>
          <a:p>
            <a:pPr algn="just" rtl="0">
              <a:buNone/>
            </a:pPr>
            <a:r>
              <a:rPr lang="en-US" sz="2400" dirty="0" smtClean="0">
                <a:latin typeface="Times New Roman" pitchFamily="18" charset="0"/>
                <a:cs typeface="Times New Roman" pitchFamily="18" charset="0"/>
              </a:rPr>
              <a:t>					1. Hydrostatic pressure </a:t>
            </a:r>
          </a:p>
          <a:p>
            <a:pPr algn="just" rtl="0">
              <a:buNone/>
            </a:pPr>
            <a:r>
              <a:rPr lang="en-US" sz="2400" dirty="0" smtClean="0">
                <a:latin typeface="Times New Roman" pitchFamily="18" charset="0"/>
                <a:cs typeface="Times New Roman" pitchFamily="18" charset="0"/>
              </a:rPr>
              <a:t>					2. Osmotic pressure gradient </a:t>
            </a:r>
          </a:p>
          <a:p>
            <a:pPr algn="just" rtl="0">
              <a:buNone/>
            </a:pPr>
            <a:r>
              <a:rPr lang="en-US" sz="2400" dirty="0" smtClean="0">
                <a:latin typeface="Times New Roman" pitchFamily="18" charset="0"/>
                <a:cs typeface="Times New Roman" pitchFamily="18" charset="0"/>
              </a:rPr>
              <a:t>					3. Permeability of capillaries </a:t>
            </a:r>
          </a:p>
          <a:p>
            <a:pPr algn="just" rtl="0">
              <a:buNone/>
            </a:pPr>
            <a:r>
              <a:rPr lang="en-US" sz="2400" dirty="0" smtClean="0">
                <a:latin typeface="Times New Roman" pitchFamily="18" charset="0"/>
                <a:cs typeface="Times New Roman" pitchFamily="18" charset="0"/>
              </a:rPr>
              <a:t> 	GFR is increased during pregnancy as metabolites produced in the fetus have also to be excreted. </a:t>
            </a:r>
          </a:p>
          <a:p>
            <a:pPr algn="just" rtl="0">
              <a:buNone/>
            </a:pPr>
            <a:r>
              <a:rPr lang="en-US" sz="2400" dirty="0" smtClean="0">
                <a:latin typeface="Times New Roman" pitchFamily="18" charset="0"/>
                <a:cs typeface="Times New Roman" pitchFamily="18" charset="0"/>
              </a:rPr>
              <a:t>	GFR  is decreased in hypotension and in advanced renal diseases.</a:t>
            </a:r>
          </a:p>
          <a:p>
            <a:pPr algn="just" rtl="0">
              <a:buNone/>
            </a:pPr>
            <a:endParaRPr lang="en-US" sz="2400" dirty="0" smtClean="0">
              <a:latin typeface="Times New Roman" pitchFamily="18" charset="0"/>
              <a:cs typeface="Times New Roman" pitchFamily="18" charset="0"/>
            </a:endParaRPr>
          </a:p>
          <a:p>
            <a:pPr algn="just" rtl="0">
              <a:buNone/>
            </a:pPr>
            <a:endParaRPr lang="en-US" sz="2400" dirty="0" smtClean="0">
              <a:latin typeface="Times New Roman" pitchFamily="18" charset="0"/>
              <a:cs typeface="Times New Roman" pitchFamily="18" charset="0"/>
            </a:endParaRPr>
          </a:p>
          <a:p>
            <a:pPr algn="just" rtl="0"/>
            <a:r>
              <a:rPr lang="en-US" sz="2400" dirty="0" smtClean="0">
                <a:latin typeface="Times New Roman" pitchFamily="18" charset="0"/>
                <a:cs typeface="Times New Roman" pitchFamily="18" charset="0"/>
              </a:rPr>
              <a:t>Nearly all the filtrate is later reabsorbed and only less </a:t>
            </a:r>
            <a:r>
              <a:rPr lang="en-US" sz="2400" b="1" dirty="0" smtClean="0">
                <a:latin typeface="Times New Roman" pitchFamily="18" charset="0"/>
                <a:cs typeface="Times New Roman" pitchFamily="18" charset="0"/>
              </a:rPr>
              <a:t>1%</a:t>
            </a:r>
            <a:r>
              <a:rPr lang="en-US" sz="2400" dirty="0" smtClean="0">
                <a:latin typeface="Times New Roman" pitchFamily="18" charset="0"/>
                <a:cs typeface="Times New Roman" pitchFamily="18" charset="0"/>
              </a:rPr>
              <a:t> i.e. </a:t>
            </a:r>
            <a:r>
              <a:rPr lang="en-US" sz="2400" b="1" dirty="0" smtClean="0">
                <a:latin typeface="Times New Roman" pitchFamily="18" charset="0"/>
                <a:cs typeface="Times New Roman" pitchFamily="18" charset="0"/>
              </a:rPr>
              <a:t>1.5 liters </a:t>
            </a:r>
            <a:r>
              <a:rPr lang="en-US" sz="2400" dirty="0" smtClean="0">
                <a:latin typeface="Times New Roman" pitchFamily="18" charset="0"/>
                <a:cs typeface="Times New Roman" pitchFamily="18" charset="0"/>
              </a:rPr>
              <a:t>excreted as urine.</a:t>
            </a:r>
            <a:endParaRPr lang="ar-IQ" sz="2400" dirty="0" smtClean="0">
              <a:latin typeface="Times New Roman" pitchFamily="18" charset="0"/>
              <a:cs typeface="Times New Roman" pitchFamily="18" charset="0"/>
            </a:endParaRPr>
          </a:p>
          <a:p>
            <a:pPr algn="l" rtl="0"/>
            <a:endParaRPr lang="ar-IQ"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 calcmode="lin" valueType="num">
                                      <p:cBhvr additive="base">
                                        <p:cTn id="4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10" end="10"/>
                                            </p:txEl>
                                          </p:spTgt>
                                        </p:tgtEl>
                                        <p:attrNameLst>
                                          <p:attrName>style.visibility</p:attrName>
                                        </p:attrNameLst>
                                      </p:cBhvr>
                                      <p:to>
                                        <p:strVal val="visible"/>
                                      </p:to>
                                    </p:set>
                                    <p:anim calcmode="lin" valueType="num">
                                      <p:cBhvr additive="base">
                                        <p:cTn id="55"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13" end="13"/>
                                            </p:txEl>
                                          </p:spTgt>
                                        </p:tgtEl>
                                        <p:attrNameLst>
                                          <p:attrName>style.visibility</p:attrName>
                                        </p:attrNameLst>
                                      </p:cBhvr>
                                      <p:to>
                                        <p:strVal val="visible"/>
                                      </p:to>
                                    </p:set>
                                    <p:anim calcmode="lin" valueType="num">
                                      <p:cBhvr additive="base">
                                        <p:cTn id="61"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0"/>
            <a:ext cx="8229600" cy="439718"/>
          </a:xfrm>
        </p:spPr>
        <p:txBody>
          <a:bodyPr>
            <a:noAutofit/>
          </a:bodyPr>
          <a:lstStyle/>
          <a:p>
            <a:r>
              <a:rPr lang="en-US" sz="2400" dirty="0" smtClean="0">
                <a:latin typeface="Times New Roman" pitchFamily="18" charset="0"/>
                <a:cs typeface="Times New Roman" pitchFamily="18" charset="0"/>
              </a:rPr>
              <a:t>Tubular Reabsorption and Tubular Secretion</a:t>
            </a:r>
            <a:endParaRPr lang="ar-IQ" sz="2400" dirty="0">
              <a:latin typeface="Times New Roman" pitchFamily="18" charset="0"/>
              <a:cs typeface="Times New Roman" pitchFamily="18" charset="0"/>
            </a:endParaRPr>
          </a:p>
        </p:txBody>
      </p:sp>
      <p:sp>
        <p:nvSpPr>
          <p:cNvPr id="3" name="Content Placeholder 2"/>
          <p:cNvSpPr>
            <a:spLocks noGrp="1"/>
          </p:cNvSpPr>
          <p:nvPr>
            <p:ph idx="1"/>
          </p:nvPr>
        </p:nvSpPr>
        <p:spPr>
          <a:xfrm>
            <a:off x="0" y="500042"/>
            <a:ext cx="9144000" cy="6357958"/>
          </a:xfrm>
          <a:solidFill>
            <a:schemeClr val="bg1"/>
          </a:solidFill>
          <a:ln w="38100">
            <a:solidFill>
              <a:schemeClr val="accent1"/>
            </a:solidFill>
          </a:ln>
        </p:spPr>
        <p:txBody>
          <a:bodyPr>
            <a:normAutofit fontScale="62500" lnSpcReduction="20000"/>
          </a:bodyPr>
          <a:lstStyle/>
          <a:p>
            <a:pPr algn="just" rtl="0"/>
            <a:r>
              <a:rPr lang="en-US" sz="2800" b="1" dirty="0" smtClean="0">
                <a:latin typeface="Times New Roman" pitchFamily="18" charset="0"/>
                <a:cs typeface="Times New Roman" pitchFamily="18" charset="0"/>
              </a:rPr>
              <a:t>Tubular reabsorption: </a:t>
            </a:r>
            <a:r>
              <a:rPr lang="en-US" sz="2800" dirty="0" smtClean="0">
                <a:latin typeface="Times New Roman" pitchFamily="18" charset="0"/>
                <a:cs typeface="Times New Roman" pitchFamily="18" charset="0"/>
              </a:rPr>
              <a:t>means selectively moving substances like nutrients, electrolytes and others from filtrate (</a:t>
            </a:r>
            <a:r>
              <a:rPr lang="en-US" sz="2800" dirty="0" err="1" smtClean="0">
                <a:latin typeface="Times New Roman" pitchFamily="18" charset="0"/>
                <a:cs typeface="Times New Roman" pitchFamily="18" charset="0"/>
              </a:rPr>
              <a:t>nephron</a:t>
            </a:r>
            <a:r>
              <a:rPr lang="en-US" sz="2800" dirty="0" smtClean="0">
                <a:latin typeface="Times New Roman" pitchFamily="18" charset="0"/>
                <a:cs typeface="Times New Roman" pitchFamily="18" charset="0"/>
              </a:rPr>
              <a:t> tubule)  back into blood. This process is important for maintenance the consistency of internal environment of the body. </a:t>
            </a:r>
          </a:p>
          <a:p>
            <a:pPr algn="just" rtl="0">
              <a:buNone/>
            </a:pPr>
            <a:endParaRPr lang="en-US" sz="2800" dirty="0" smtClean="0">
              <a:latin typeface="Times New Roman" pitchFamily="18" charset="0"/>
              <a:cs typeface="Times New Roman" pitchFamily="18" charset="0"/>
            </a:endParaRPr>
          </a:p>
          <a:p>
            <a:pPr algn="just" rtl="0"/>
            <a:r>
              <a:rPr lang="en-US" sz="2800" b="1" dirty="0" smtClean="0">
                <a:latin typeface="Times New Roman" pitchFamily="18" charset="0"/>
                <a:cs typeface="Times New Roman" pitchFamily="18" charset="0"/>
              </a:rPr>
              <a:t>Tubular secretion: </a:t>
            </a:r>
            <a:r>
              <a:rPr lang="en-US" sz="2800" dirty="0" smtClean="0">
                <a:latin typeface="Times New Roman" pitchFamily="18" charset="0"/>
                <a:cs typeface="Times New Roman" pitchFamily="18" charset="0"/>
              </a:rPr>
              <a:t>means selectively moving substances from blood to the filtrate (</a:t>
            </a:r>
            <a:r>
              <a:rPr lang="en-US" sz="2800" dirty="0" err="1" smtClean="0">
                <a:latin typeface="Times New Roman" pitchFamily="18" charset="0"/>
                <a:cs typeface="Times New Roman" pitchFamily="18" charset="0"/>
              </a:rPr>
              <a:t>nephron</a:t>
            </a:r>
            <a:r>
              <a:rPr lang="en-US" sz="2800" dirty="0" smtClean="0">
                <a:latin typeface="Times New Roman" pitchFamily="18" charset="0"/>
                <a:cs typeface="Times New Roman" pitchFamily="18" charset="0"/>
              </a:rPr>
              <a:t> tubule). </a:t>
            </a:r>
          </a:p>
          <a:p>
            <a:pPr algn="just" rtl="0">
              <a:buNone/>
            </a:pPr>
            <a:endParaRPr lang="en-US" sz="2800" dirty="0" smtClean="0">
              <a:latin typeface="Times New Roman" pitchFamily="18" charset="0"/>
              <a:cs typeface="Times New Roman" pitchFamily="18" charset="0"/>
            </a:endParaRPr>
          </a:p>
          <a:p>
            <a:pPr algn="just" rtl="0"/>
            <a:r>
              <a:rPr lang="en-US" dirty="0" smtClean="0">
                <a:latin typeface="Times New Roman" pitchFamily="18" charset="0"/>
                <a:cs typeface="Times New Roman" pitchFamily="18" charset="0"/>
              </a:rPr>
              <a:t> in the proximal convoluted tubule: </a:t>
            </a:r>
          </a:p>
          <a:p>
            <a:pPr algn="just" rtl="0">
              <a:buNone/>
            </a:pPr>
            <a:r>
              <a:rPr lang="en-US"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reabsorption</a:t>
            </a:r>
            <a:r>
              <a:rPr lang="en-US"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K ion, H2O (65%), </a:t>
            </a:r>
            <a:r>
              <a:rPr lang="en-US" sz="2400" dirty="0" err="1" smtClean="0">
                <a:latin typeface="Times New Roman" pitchFamily="18" charset="0"/>
                <a:cs typeface="Times New Roman" pitchFamily="18" charset="0"/>
              </a:rPr>
              <a:t>NaCl</a:t>
            </a:r>
            <a:r>
              <a:rPr lang="en-US" sz="2400" dirty="0" smtClean="0">
                <a:latin typeface="Times New Roman" pitchFamily="18" charset="0"/>
                <a:cs typeface="Times New Roman" pitchFamily="18" charset="0"/>
              </a:rPr>
              <a:t> (65%), HCO3 ions, amino acids (100%), glucose  (100%).</a:t>
            </a:r>
          </a:p>
          <a:p>
            <a:pPr algn="just" rtl="0">
              <a:buNone/>
            </a:pPr>
            <a:r>
              <a:rPr lang="en-US"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	secretion:        </a:t>
            </a:r>
            <a:r>
              <a:rPr lang="en-US" sz="2400" dirty="0" smtClean="0">
                <a:latin typeface="Times New Roman" pitchFamily="18" charset="0"/>
                <a:cs typeface="Times New Roman" pitchFamily="18" charset="0"/>
              </a:rPr>
              <a:t>Uric acid, organic acids. </a:t>
            </a:r>
          </a:p>
          <a:p>
            <a:pPr algn="just" rtl="0">
              <a:buNone/>
            </a:pPr>
            <a:r>
              <a:rPr lang="en-US" sz="2400" dirty="0" smtClean="0">
                <a:latin typeface="Times New Roman" pitchFamily="18" charset="0"/>
                <a:cs typeface="Times New Roman" pitchFamily="18" charset="0"/>
              </a:rPr>
              <a:t>	The majority of reabsorption occurs in PCT </a:t>
            </a:r>
          </a:p>
          <a:p>
            <a:pPr algn="just" rtl="0">
              <a:buNone/>
            </a:pPr>
            <a:endParaRPr lang="en-US" sz="2400" dirty="0" smtClean="0">
              <a:latin typeface="Times New Roman" pitchFamily="18" charset="0"/>
              <a:cs typeface="Times New Roman" pitchFamily="18" charset="0"/>
            </a:endParaRPr>
          </a:p>
          <a:p>
            <a:pPr algn="just" rtl="0"/>
            <a:r>
              <a:rPr lang="en-US" dirty="0" smtClean="0">
                <a:latin typeface="Times New Roman" pitchFamily="18" charset="0"/>
                <a:cs typeface="Times New Roman" pitchFamily="18" charset="0"/>
              </a:rPr>
              <a:t>In the Loop of </a:t>
            </a:r>
            <a:r>
              <a:rPr lang="en-US" dirty="0" err="1" smtClean="0">
                <a:latin typeface="Times New Roman" pitchFamily="18" charset="0"/>
                <a:cs typeface="Times New Roman" pitchFamily="18" charset="0"/>
              </a:rPr>
              <a:t>Henli</a:t>
            </a:r>
            <a:r>
              <a:rPr lang="en-US" dirty="0" smtClean="0">
                <a:latin typeface="Times New Roman" pitchFamily="18" charset="0"/>
                <a:cs typeface="Times New Roman" pitchFamily="18" charset="0"/>
              </a:rPr>
              <a:t>: </a:t>
            </a:r>
          </a:p>
          <a:p>
            <a:pPr algn="just" rtl="0">
              <a:buNone/>
            </a:pPr>
            <a:r>
              <a:rPr lang="en-US" sz="2400"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reabsorption:</a:t>
            </a:r>
            <a:r>
              <a:rPr lang="en-US" sz="2400" dirty="0" smtClean="0">
                <a:latin typeface="Times New Roman" pitchFamily="18" charset="0"/>
                <a:cs typeface="Times New Roman" pitchFamily="18" charset="0"/>
              </a:rPr>
              <a:t> </a:t>
            </a:r>
            <a:r>
              <a:rPr lang="en-US" sz="2600" dirty="0" smtClean="0">
                <a:latin typeface="Times New Roman" pitchFamily="18" charset="0"/>
                <a:cs typeface="Times New Roman" pitchFamily="18" charset="0"/>
              </a:rPr>
              <a:t>H2O (descending part of </a:t>
            </a:r>
            <a:r>
              <a:rPr lang="en-US" sz="2600" dirty="0" err="1" smtClean="0">
                <a:latin typeface="Times New Roman" pitchFamily="18" charset="0"/>
                <a:cs typeface="Times New Roman" pitchFamily="18" charset="0"/>
              </a:rPr>
              <a:t>Henli</a:t>
            </a:r>
            <a:r>
              <a:rPr lang="en-US" sz="2600" dirty="0" smtClean="0">
                <a:latin typeface="Times New Roman" pitchFamily="18" charset="0"/>
                <a:cs typeface="Times New Roman" pitchFamily="18" charset="0"/>
              </a:rPr>
              <a:t>) and </a:t>
            </a:r>
            <a:r>
              <a:rPr lang="en-US" sz="2600" dirty="0" err="1" smtClean="0">
                <a:latin typeface="Times New Roman" pitchFamily="18" charset="0"/>
                <a:cs typeface="Times New Roman" pitchFamily="18" charset="0"/>
              </a:rPr>
              <a:t>NaCl</a:t>
            </a:r>
            <a:r>
              <a:rPr lang="en-US" sz="2600" dirty="0" smtClean="0">
                <a:latin typeface="Times New Roman" pitchFamily="18" charset="0"/>
                <a:cs typeface="Times New Roman" pitchFamily="18" charset="0"/>
              </a:rPr>
              <a:t> 25% (ascending part of </a:t>
            </a:r>
            <a:r>
              <a:rPr lang="en-US" sz="2600" dirty="0" err="1" smtClean="0">
                <a:latin typeface="Times New Roman" pitchFamily="18" charset="0"/>
                <a:cs typeface="Times New Roman" pitchFamily="18" charset="0"/>
              </a:rPr>
              <a:t>Henli</a:t>
            </a:r>
            <a:r>
              <a:rPr lang="en-US" sz="2600" dirty="0" smtClean="0">
                <a:latin typeface="Times New Roman" pitchFamily="18" charset="0"/>
                <a:cs typeface="Times New Roman" pitchFamily="18" charset="0"/>
              </a:rPr>
              <a:t>) </a:t>
            </a:r>
          </a:p>
          <a:p>
            <a:pPr algn="just" rtl="0">
              <a:buNone/>
            </a:pPr>
            <a:endParaRPr lang="en-US" sz="2400" dirty="0" smtClean="0">
              <a:latin typeface="Times New Roman" pitchFamily="18" charset="0"/>
              <a:cs typeface="Times New Roman" pitchFamily="18" charset="0"/>
            </a:endParaRPr>
          </a:p>
          <a:p>
            <a:pPr algn="just" rtl="0"/>
            <a:r>
              <a:rPr lang="en-US" dirty="0" smtClean="0">
                <a:latin typeface="Times New Roman" pitchFamily="18" charset="0"/>
                <a:cs typeface="Times New Roman" pitchFamily="18" charset="0"/>
              </a:rPr>
              <a:t>In the distal convoluted tubule (DCT): </a:t>
            </a:r>
          </a:p>
          <a:p>
            <a:pPr algn="just" rtl="0">
              <a:buNone/>
            </a:pPr>
            <a:r>
              <a:rPr lang="en-US" sz="2400" dirty="0" smtClean="0">
                <a:latin typeface="Times New Roman" pitchFamily="18" charset="0"/>
                <a:cs typeface="Times New Roman" pitchFamily="18" charset="0"/>
              </a:rPr>
              <a:t>		</a:t>
            </a:r>
            <a:r>
              <a:rPr lang="en-US" sz="3400" b="1" dirty="0" smtClean="0">
                <a:latin typeface="Times New Roman" pitchFamily="18" charset="0"/>
                <a:cs typeface="Times New Roman" pitchFamily="18" charset="0"/>
              </a:rPr>
              <a:t>reabsorption :</a:t>
            </a:r>
            <a:r>
              <a:rPr lang="en-US" sz="2400" dirty="0" smtClean="0">
                <a:latin typeface="Times New Roman" pitchFamily="18" charset="0"/>
                <a:cs typeface="Times New Roman" pitchFamily="18" charset="0"/>
              </a:rPr>
              <a:t> </a:t>
            </a:r>
            <a:r>
              <a:rPr lang="en-US" sz="2900" dirty="0" err="1" smtClean="0">
                <a:latin typeface="Times New Roman" pitchFamily="18" charset="0"/>
                <a:cs typeface="Times New Roman" pitchFamily="18" charset="0"/>
              </a:rPr>
              <a:t>NaCl</a:t>
            </a:r>
            <a:r>
              <a:rPr lang="en-US" sz="2900" dirty="0" smtClean="0">
                <a:latin typeface="Times New Roman" pitchFamily="18" charset="0"/>
                <a:cs typeface="Times New Roman" pitchFamily="18" charset="0"/>
              </a:rPr>
              <a:t> (5%), H2O </a:t>
            </a:r>
          </a:p>
          <a:p>
            <a:pPr algn="just" rtl="0">
              <a:buNone/>
            </a:pPr>
            <a:r>
              <a:rPr lang="en-US" sz="2400" dirty="0" smtClean="0">
                <a:latin typeface="Times New Roman" pitchFamily="18" charset="0"/>
                <a:cs typeface="Times New Roman" pitchFamily="18" charset="0"/>
              </a:rPr>
              <a:t>		</a:t>
            </a:r>
            <a:r>
              <a:rPr lang="en-US" sz="3400" b="1" dirty="0" smtClean="0">
                <a:latin typeface="Times New Roman" pitchFamily="18" charset="0"/>
                <a:cs typeface="Times New Roman" pitchFamily="18" charset="0"/>
              </a:rPr>
              <a:t>Secretion :</a:t>
            </a:r>
            <a:r>
              <a:rPr lang="en-US" sz="2400" dirty="0" smtClean="0">
                <a:latin typeface="Times New Roman" pitchFamily="18" charset="0"/>
                <a:cs typeface="Times New Roman" pitchFamily="18" charset="0"/>
              </a:rPr>
              <a:t> </a:t>
            </a:r>
            <a:r>
              <a:rPr lang="en-US" sz="2900" dirty="0" smtClean="0">
                <a:latin typeface="Times New Roman" pitchFamily="18" charset="0"/>
                <a:cs typeface="Times New Roman" pitchFamily="18" charset="0"/>
              </a:rPr>
              <a:t>K ion, H ion</a:t>
            </a:r>
            <a:r>
              <a:rPr lang="en-US" sz="2400" dirty="0" smtClean="0">
                <a:latin typeface="Times New Roman" pitchFamily="18" charset="0"/>
                <a:cs typeface="Times New Roman" pitchFamily="18" charset="0"/>
              </a:rPr>
              <a:t>. </a:t>
            </a:r>
          </a:p>
          <a:p>
            <a:pPr algn="just" rtl="0">
              <a:buNone/>
            </a:pPr>
            <a:r>
              <a:rPr lang="en-US" sz="2400" dirty="0" smtClean="0">
                <a:latin typeface="Times New Roman" pitchFamily="18" charset="0"/>
                <a:cs typeface="Times New Roman" pitchFamily="18" charset="0"/>
              </a:rPr>
              <a:t>		</a:t>
            </a:r>
            <a:r>
              <a:rPr lang="en-US" sz="2900" dirty="0" smtClean="0">
                <a:latin typeface="Times New Roman" pitchFamily="18" charset="0"/>
                <a:cs typeface="Times New Roman" pitchFamily="18" charset="0"/>
              </a:rPr>
              <a:t>the majority of secretions occurs in DCT.</a:t>
            </a:r>
          </a:p>
          <a:p>
            <a:pPr algn="just" rtl="0"/>
            <a:endParaRPr lang="en-US" sz="3400" dirty="0" smtClean="0">
              <a:latin typeface="Times New Roman" pitchFamily="18" charset="0"/>
              <a:cs typeface="Times New Roman" pitchFamily="18" charset="0"/>
            </a:endParaRPr>
          </a:p>
          <a:p>
            <a:pPr algn="just" rtl="0"/>
            <a:r>
              <a:rPr lang="en-US" sz="3400" dirty="0" smtClean="0">
                <a:latin typeface="Times New Roman" pitchFamily="18" charset="0"/>
                <a:cs typeface="Times New Roman" pitchFamily="18" charset="0"/>
              </a:rPr>
              <a:t>Collecting tubules: </a:t>
            </a:r>
          </a:p>
          <a:p>
            <a:pPr algn="just" rtl="0">
              <a:buNone/>
            </a:pPr>
            <a:r>
              <a:rPr lang="en-US" sz="2400" dirty="0" smtClean="0">
                <a:latin typeface="Times New Roman" pitchFamily="18" charset="0"/>
                <a:cs typeface="Times New Roman" pitchFamily="18" charset="0"/>
              </a:rPr>
              <a:t>		</a:t>
            </a:r>
            <a:r>
              <a:rPr lang="en-US" sz="3400" b="1" dirty="0" smtClean="0">
                <a:latin typeface="Times New Roman" pitchFamily="18" charset="0"/>
                <a:cs typeface="Times New Roman" pitchFamily="18" charset="0"/>
              </a:rPr>
              <a:t>reabsorption:</a:t>
            </a:r>
            <a:r>
              <a:rPr lang="en-US" sz="2400" dirty="0" smtClean="0">
                <a:latin typeface="Times New Roman" pitchFamily="18" charset="0"/>
                <a:cs typeface="Times New Roman" pitchFamily="18" charset="0"/>
              </a:rPr>
              <a:t>  </a:t>
            </a:r>
            <a:r>
              <a:rPr lang="en-US" sz="2900" dirty="0" smtClean="0">
                <a:latin typeface="Times New Roman" pitchFamily="18" charset="0"/>
                <a:cs typeface="Times New Roman" pitchFamily="18" charset="0"/>
              </a:rPr>
              <a:t>small </a:t>
            </a:r>
            <a:r>
              <a:rPr lang="en-US" sz="2900" dirty="0" err="1" smtClean="0">
                <a:latin typeface="Times New Roman" pitchFamily="18" charset="0"/>
                <a:cs typeface="Times New Roman" pitchFamily="18" charset="0"/>
              </a:rPr>
              <a:t>amaunts</a:t>
            </a:r>
            <a:r>
              <a:rPr lang="en-US" sz="2900" dirty="0" smtClean="0">
                <a:latin typeface="Times New Roman" pitchFamily="18" charset="0"/>
                <a:cs typeface="Times New Roman" pitchFamily="18" charset="0"/>
              </a:rPr>
              <a:t> of Urea, and  </a:t>
            </a:r>
            <a:r>
              <a:rPr lang="en-US" sz="2900" dirty="0" err="1" smtClean="0">
                <a:latin typeface="Times New Roman" pitchFamily="18" charset="0"/>
                <a:cs typeface="Times New Roman" pitchFamily="18" charset="0"/>
              </a:rPr>
              <a:t>NaCl</a:t>
            </a:r>
            <a:r>
              <a:rPr lang="en-US" sz="2900" dirty="0" smtClean="0">
                <a:latin typeface="Times New Roman" pitchFamily="18" charset="0"/>
                <a:cs typeface="Times New Roman" pitchFamily="18" charset="0"/>
              </a:rPr>
              <a:t> (5%), and H2O.  </a:t>
            </a:r>
          </a:p>
          <a:p>
            <a:pPr algn="just" rtl="0">
              <a:buNone/>
            </a:pPr>
            <a:endParaRPr lang="en-US" sz="2400" dirty="0" smtClean="0">
              <a:latin typeface="Times New Roman" pitchFamily="18" charset="0"/>
              <a:cs typeface="Times New Roman" pitchFamily="18" charset="0"/>
            </a:endParaRPr>
          </a:p>
          <a:p>
            <a:pPr algn="just" rtl="0"/>
            <a:endParaRPr lang="ar-IQ" sz="24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down)">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down)">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wipe(down)">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wipe(down)">
                                      <p:cBhvr>
                                        <p:cTn id="42" dur="500"/>
                                        <p:tgtEl>
                                          <p:spTgt spid="3">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wipe(down)">
                                      <p:cBhvr>
                                        <p:cTn id="47" dur="500"/>
                                        <p:tgtEl>
                                          <p:spTgt spid="3">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3">
                                            <p:txEl>
                                              <p:pRg st="12" end="12"/>
                                            </p:txEl>
                                          </p:spTgt>
                                        </p:tgtEl>
                                        <p:attrNameLst>
                                          <p:attrName>style.visibility</p:attrName>
                                        </p:attrNameLst>
                                      </p:cBhvr>
                                      <p:to>
                                        <p:strVal val="visible"/>
                                      </p:to>
                                    </p:set>
                                    <p:animEffect transition="in" filter="wipe(down)">
                                      <p:cBhvr>
                                        <p:cTn id="52" dur="500"/>
                                        <p:tgtEl>
                                          <p:spTgt spid="3">
                                            <p:txEl>
                                              <p:pRg st="12" end="1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3">
                                            <p:txEl>
                                              <p:pRg st="13" end="13"/>
                                            </p:txEl>
                                          </p:spTgt>
                                        </p:tgtEl>
                                        <p:attrNameLst>
                                          <p:attrName>style.visibility</p:attrName>
                                        </p:attrNameLst>
                                      </p:cBhvr>
                                      <p:to>
                                        <p:strVal val="visible"/>
                                      </p:to>
                                    </p:set>
                                    <p:animEffect transition="in" filter="wipe(down)">
                                      <p:cBhvr>
                                        <p:cTn id="57" dur="500"/>
                                        <p:tgtEl>
                                          <p:spTgt spid="3">
                                            <p:txEl>
                                              <p:pRg st="13" end="13"/>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3">
                                            <p:txEl>
                                              <p:pRg st="14" end="14"/>
                                            </p:txEl>
                                          </p:spTgt>
                                        </p:tgtEl>
                                        <p:attrNameLst>
                                          <p:attrName>style.visibility</p:attrName>
                                        </p:attrNameLst>
                                      </p:cBhvr>
                                      <p:to>
                                        <p:strVal val="visible"/>
                                      </p:to>
                                    </p:set>
                                    <p:animEffect transition="in" filter="wipe(down)">
                                      <p:cBhvr>
                                        <p:cTn id="62" dur="500"/>
                                        <p:tgtEl>
                                          <p:spTgt spid="3">
                                            <p:txEl>
                                              <p:pRg st="14" end="14"/>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3">
                                            <p:txEl>
                                              <p:pRg st="15" end="15"/>
                                            </p:txEl>
                                          </p:spTgt>
                                        </p:tgtEl>
                                        <p:attrNameLst>
                                          <p:attrName>style.visibility</p:attrName>
                                        </p:attrNameLst>
                                      </p:cBhvr>
                                      <p:to>
                                        <p:strVal val="visible"/>
                                      </p:to>
                                    </p:set>
                                    <p:animEffect transition="in" filter="wipe(down)">
                                      <p:cBhvr>
                                        <p:cTn id="67" dur="500"/>
                                        <p:tgtEl>
                                          <p:spTgt spid="3">
                                            <p:txEl>
                                              <p:pRg st="15" end="15"/>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3">
                                            <p:txEl>
                                              <p:pRg st="17" end="17"/>
                                            </p:txEl>
                                          </p:spTgt>
                                        </p:tgtEl>
                                        <p:attrNameLst>
                                          <p:attrName>style.visibility</p:attrName>
                                        </p:attrNameLst>
                                      </p:cBhvr>
                                      <p:to>
                                        <p:strVal val="visible"/>
                                      </p:to>
                                    </p:set>
                                    <p:animEffect transition="in" filter="wipe(down)">
                                      <p:cBhvr>
                                        <p:cTn id="72" dur="500"/>
                                        <p:tgtEl>
                                          <p:spTgt spid="3">
                                            <p:txEl>
                                              <p:pRg st="17" end="17"/>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grpId="0" nodeType="clickEffect">
                                  <p:stCondLst>
                                    <p:cond delay="0"/>
                                  </p:stCondLst>
                                  <p:childTnLst>
                                    <p:set>
                                      <p:cBhvr>
                                        <p:cTn id="76" dur="1" fill="hold">
                                          <p:stCondLst>
                                            <p:cond delay="0"/>
                                          </p:stCondLst>
                                        </p:cTn>
                                        <p:tgtEl>
                                          <p:spTgt spid="3">
                                            <p:txEl>
                                              <p:pRg st="18" end="18"/>
                                            </p:txEl>
                                          </p:spTgt>
                                        </p:tgtEl>
                                        <p:attrNameLst>
                                          <p:attrName>style.visibility</p:attrName>
                                        </p:attrNameLst>
                                      </p:cBhvr>
                                      <p:to>
                                        <p:strVal val="visible"/>
                                      </p:to>
                                    </p:set>
                                    <p:animEffect transition="in" filter="wipe(down)">
                                      <p:cBhvr>
                                        <p:cTn id="77" dur="500"/>
                                        <p:tgtEl>
                                          <p:spTgt spid="3">
                                            <p:txEl>
                                              <p:pRg st="18" end="1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pic>
        <p:nvPicPr>
          <p:cNvPr id="4" name="Content Placeholder 3" descr="11648138_0.tmp"/>
          <p:cNvPicPr>
            <a:picLocks noGrp="1" noChangeAspect="1"/>
          </p:cNvPicPr>
          <p:nvPr>
            <p:ph idx="1"/>
          </p:nvPr>
        </p:nvPicPr>
        <p:blipFill>
          <a:blip r:embed="rId2"/>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Composition of urine </a:t>
            </a:r>
            <a:endParaRPr lang="ar-IQ" dirty="0">
              <a:latin typeface="Times New Roman" pitchFamily="18" charset="0"/>
              <a:cs typeface="Times New Roman" pitchFamily="18" charset="0"/>
            </a:endParaRPr>
          </a:p>
        </p:txBody>
      </p:sp>
      <p:sp>
        <p:nvSpPr>
          <p:cNvPr id="6" name="Content Placeholder 5"/>
          <p:cNvSpPr>
            <a:spLocks noGrp="1"/>
          </p:cNvSpPr>
          <p:nvPr>
            <p:ph idx="1"/>
          </p:nvPr>
        </p:nvSpPr>
        <p:spPr>
          <a:xfrm>
            <a:off x="357158" y="1600200"/>
            <a:ext cx="8572560" cy="4400568"/>
          </a:xfrm>
          <a:ln w="28575">
            <a:solidFill>
              <a:schemeClr val="accent1"/>
            </a:solidFill>
          </a:ln>
        </p:spPr>
        <p:style>
          <a:lnRef idx="2">
            <a:schemeClr val="accent6"/>
          </a:lnRef>
          <a:fillRef idx="1">
            <a:schemeClr val="lt1"/>
          </a:fillRef>
          <a:effectRef idx="0">
            <a:schemeClr val="accent6"/>
          </a:effectRef>
          <a:fontRef idx="minor">
            <a:schemeClr val="dk1"/>
          </a:fontRef>
        </p:style>
        <p:txBody>
          <a:bodyPr>
            <a:normAutofit lnSpcReduction="10000"/>
          </a:bodyPr>
          <a:lstStyle/>
          <a:p>
            <a:pPr algn="l" rtl="0"/>
            <a:r>
              <a:rPr lang="en-US" sz="2400" dirty="0" smtClean="0">
                <a:latin typeface="Times New Roman" pitchFamily="18" charset="0"/>
                <a:cs typeface="Times New Roman" pitchFamily="18" charset="0"/>
              </a:rPr>
              <a:t>Urine is clear and amber in color (due to presence of </a:t>
            </a:r>
            <a:r>
              <a:rPr lang="en-US" sz="2400" dirty="0" err="1" smtClean="0">
                <a:latin typeface="Times New Roman" pitchFamily="18" charset="0"/>
                <a:cs typeface="Times New Roman" pitchFamily="18" charset="0"/>
              </a:rPr>
              <a:t>urobilin</a:t>
            </a:r>
            <a:r>
              <a:rPr lang="en-US" sz="2400" dirty="0" smtClean="0">
                <a:latin typeface="Times New Roman" pitchFamily="18" charset="0"/>
                <a:cs typeface="Times New Roman" pitchFamily="18" charset="0"/>
              </a:rPr>
              <a:t>). The pH is around 6 (normal range of 4.5 – 8). </a:t>
            </a:r>
          </a:p>
          <a:p>
            <a:pPr algn="l" rtl="0">
              <a:buNone/>
            </a:pPr>
            <a:endParaRPr lang="en-US" sz="2400" dirty="0" smtClean="0">
              <a:latin typeface="Times New Roman" pitchFamily="18" charset="0"/>
              <a:cs typeface="Times New Roman" pitchFamily="18" charset="0"/>
            </a:endParaRPr>
          </a:p>
          <a:p>
            <a:pPr algn="l" rtl="0"/>
            <a:r>
              <a:rPr lang="en-US" sz="2400" dirty="0" smtClean="0">
                <a:latin typeface="Times New Roman" pitchFamily="18" charset="0"/>
                <a:cs typeface="Times New Roman" pitchFamily="18" charset="0"/>
              </a:rPr>
              <a:t>Urine production is decreased during sleeping and exercise. </a:t>
            </a:r>
          </a:p>
          <a:p>
            <a:pPr algn="l" rtl="0">
              <a:buNone/>
            </a:pPr>
            <a:endParaRPr lang="en-US" sz="2400" dirty="0" smtClean="0">
              <a:latin typeface="Times New Roman" pitchFamily="18" charset="0"/>
              <a:cs typeface="Times New Roman" pitchFamily="18" charset="0"/>
            </a:endParaRPr>
          </a:p>
          <a:p>
            <a:pPr algn="l" rtl="0"/>
            <a:r>
              <a:rPr lang="en-US" sz="2400" dirty="0" smtClean="0">
                <a:latin typeface="Times New Roman" pitchFamily="18" charset="0"/>
                <a:cs typeface="Times New Roman" pitchFamily="18" charset="0"/>
              </a:rPr>
              <a:t>The components of urine are: </a:t>
            </a:r>
          </a:p>
          <a:p>
            <a:pPr algn="l" rtl="0">
              <a:buNone/>
            </a:pPr>
            <a:r>
              <a:rPr lang="en-US" sz="2400" dirty="0" smtClean="0">
                <a:latin typeface="Times New Roman" pitchFamily="18" charset="0"/>
                <a:cs typeface="Times New Roman" pitchFamily="18" charset="0"/>
              </a:rPr>
              <a:t>	Water 96% </a:t>
            </a:r>
          </a:p>
          <a:p>
            <a:pPr algn="l" rtl="0">
              <a:buNone/>
            </a:pPr>
            <a:r>
              <a:rPr lang="en-US" sz="2400" dirty="0" smtClean="0">
                <a:latin typeface="Times New Roman" pitchFamily="18" charset="0"/>
                <a:cs typeface="Times New Roman" pitchFamily="18" charset="0"/>
              </a:rPr>
              <a:t>	Urea 2% </a:t>
            </a:r>
          </a:p>
          <a:p>
            <a:pPr algn="l" rtl="0">
              <a:buNone/>
            </a:pPr>
            <a:r>
              <a:rPr lang="en-US" sz="2400" dirty="0" smtClean="0">
                <a:latin typeface="Times New Roman" pitchFamily="18" charset="0"/>
                <a:cs typeface="Times New Roman" pitchFamily="18" charset="0"/>
              </a:rPr>
              <a:t>	(Uric acid, </a:t>
            </a:r>
            <a:r>
              <a:rPr lang="en-US" sz="2400" dirty="0" err="1" smtClean="0">
                <a:latin typeface="Times New Roman" pitchFamily="18" charset="0"/>
                <a:cs typeface="Times New Roman" pitchFamily="18" charset="0"/>
              </a:rPr>
              <a:t>Creatinine</a:t>
            </a:r>
            <a:r>
              <a:rPr lang="en-US" sz="2400" dirty="0" smtClean="0">
                <a:latin typeface="Times New Roman" pitchFamily="18" charset="0"/>
                <a:cs typeface="Times New Roman" pitchFamily="18" charset="0"/>
              </a:rPr>
              <a:t> , Ammonia , Sodium , Potassium, Chlorides , Phosphates , </a:t>
            </a:r>
            <a:r>
              <a:rPr lang="en-US" sz="2400" dirty="0" err="1" smtClean="0">
                <a:latin typeface="Times New Roman" pitchFamily="18" charset="0"/>
                <a:cs typeface="Times New Roman" pitchFamily="18" charset="0"/>
              </a:rPr>
              <a:t>Sulphates</a:t>
            </a:r>
            <a:r>
              <a:rPr lang="en-US" sz="2400" dirty="0" smtClean="0">
                <a:latin typeface="Times New Roman" pitchFamily="18" charset="0"/>
                <a:cs typeface="Times New Roman" pitchFamily="18" charset="0"/>
              </a:rPr>
              <a:t>, Oxalates) 2%. </a:t>
            </a:r>
          </a:p>
          <a:p>
            <a:pPr algn="l" rtl="0">
              <a:buNone/>
            </a:pPr>
            <a:r>
              <a:rPr lang="en-US" sz="2400" dirty="0" smtClean="0">
                <a:latin typeface="Times New Roman" pitchFamily="18" charset="0"/>
                <a:cs typeface="Times New Roman" pitchFamily="18" charset="0"/>
              </a:rPr>
              <a:t> </a:t>
            </a:r>
          </a:p>
          <a:p>
            <a:pPr algn="l" rtl="0">
              <a:buNone/>
            </a:pPr>
            <a:endParaRPr lang="ar-IQ" sz="24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 calcmode="lin" valueType="num">
                                      <p:cBhvr additive="base">
                                        <p:cTn id="7" dur="500" fill="hold"/>
                                        <p:tgtEl>
                                          <p:spTgt spid="6">
                                            <p:bg/>
                                          </p:spTgt>
                                        </p:tgtEl>
                                        <p:attrNameLst>
                                          <p:attrName>ppt_x</p:attrName>
                                        </p:attrNameLst>
                                      </p:cBhvr>
                                      <p:tavLst>
                                        <p:tav tm="0">
                                          <p:val>
                                            <p:strVal val="#ppt_x"/>
                                          </p:val>
                                        </p:tav>
                                        <p:tav tm="100000">
                                          <p:val>
                                            <p:strVal val="#ppt_x"/>
                                          </p:val>
                                        </p:tav>
                                      </p:tavLst>
                                    </p:anim>
                                    <p:anim calcmode="lin" valueType="num">
                                      <p:cBhvr additive="base">
                                        <p:cTn id="8" dur="500" fill="hold"/>
                                        <p:tgtEl>
                                          <p:spTgt spid="6">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 calcmode="lin" valueType="num">
                                      <p:cBhvr additive="base">
                                        <p:cTn id="25"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xEl>
                                              <p:pRg st="5" end="5"/>
                                            </p:txEl>
                                          </p:spTgt>
                                        </p:tgtEl>
                                        <p:attrNameLst>
                                          <p:attrName>style.visibility</p:attrName>
                                        </p:attrNameLst>
                                      </p:cBhvr>
                                      <p:to>
                                        <p:strVal val="visible"/>
                                      </p:to>
                                    </p:set>
                                    <p:anim calcmode="lin" valueType="num">
                                      <p:cBhvr additive="base">
                                        <p:cTn id="31"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 calcmode="lin" valueType="num">
                                      <p:cBhvr additive="base">
                                        <p:cTn id="37"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
                                            <p:txEl>
                                              <p:pRg st="7" end="7"/>
                                            </p:txEl>
                                          </p:spTgt>
                                        </p:tgtEl>
                                        <p:attrNameLst>
                                          <p:attrName>style.visibility</p:attrName>
                                        </p:attrNameLst>
                                      </p:cBhvr>
                                      <p:to>
                                        <p:strVal val="visible"/>
                                      </p:to>
                                    </p:set>
                                    <p:anim calcmode="lin" valueType="num">
                                      <p:cBhvr additive="base">
                                        <p:cTn id="43"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6">
                                            <p:txEl>
                                              <p:pRg st="8" end="8"/>
                                            </p:txEl>
                                          </p:spTgt>
                                        </p:tgtEl>
                                        <p:attrNameLst>
                                          <p:attrName>style.visibility</p:attrName>
                                        </p:attrNameLst>
                                      </p:cBhvr>
                                      <p:to>
                                        <p:strVal val="visible"/>
                                      </p:to>
                                    </p:set>
                                    <p:anim calcmode="lin" valueType="num">
                                      <p:cBhvr additive="base">
                                        <p:cTn id="49"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2594"/>
          </a:xfrm>
        </p:spPr>
        <p:txBody>
          <a:bodyPr>
            <a:normAutofit/>
          </a:bodyPr>
          <a:lstStyle/>
          <a:p>
            <a:r>
              <a:rPr lang="en-US" sz="3200" dirty="0" smtClean="0">
                <a:latin typeface="Times New Roman" pitchFamily="18" charset="0"/>
                <a:cs typeface="Times New Roman" pitchFamily="18" charset="0"/>
              </a:rPr>
              <a:t>Hormones that Influence Selective Reabsorption</a:t>
            </a:r>
            <a:endParaRPr lang="ar-IQ" sz="3200" dirty="0">
              <a:latin typeface="Times New Roman" pitchFamily="18" charset="0"/>
              <a:cs typeface="Times New Roman" pitchFamily="18" charset="0"/>
            </a:endParaRPr>
          </a:p>
        </p:txBody>
      </p:sp>
      <p:sp>
        <p:nvSpPr>
          <p:cNvPr id="3" name="Content Placeholder 2"/>
          <p:cNvSpPr>
            <a:spLocks noGrp="1"/>
          </p:cNvSpPr>
          <p:nvPr>
            <p:ph idx="1"/>
          </p:nvPr>
        </p:nvSpPr>
        <p:spPr>
          <a:xfrm>
            <a:off x="214282" y="928670"/>
            <a:ext cx="8715436" cy="5715040"/>
          </a:xfrm>
          <a:ln>
            <a:solidFill>
              <a:srgbClr val="0070C0"/>
            </a:solidFill>
          </a:ln>
        </p:spPr>
        <p:style>
          <a:lnRef idx="2">
            <a:schemeClr val="accent6"/>
          </a:lnRef>
          <a:fillRef idx="1">
            <a:schemeClr val="lt1"/>
          </a:fillRef>
          <a:effectRef idx="0">
            <a:schemeClr val="accent6"/>
          </a:effectRef>
          <a:fontRef idx="minor">
            <a:schemeClr val="dk1"/>
          </a:fontRef>
        </p:style>
        <p:txBody>
          <a:bodyPr>
            <a:normAutofit fontScale="55000" lnSpcReduction="20000"/>
          </a:bodyPr>
          <a:lstStyle/>
          <a:p>
            <a:pPr marL="514350" indent="-514350" algn="just" rtl="0">
              <a:buFont typeface="+mj-lt"/>
              <a:buAutoNum type="arabicPeriod"/>
            </a:pPr>
            <a:endParaRPr lang="en-US" b="1" dirty="0" smtClean="0">
              <a:latin typeface="Times New Roman" pitchFamily="18" charset="0"/>
              <a:cs typeface="Times New Roman" pitchFamily="18" charset="0"/>
            </a:endParaRPr>
          </a:p>
          <a:p>
            <a:pPr marL="514350" indent="-514350" algn="just" rtl="0">
              <a:buFont typeface="+mj-lt"/>
              <a:buAutoNum type="arabicPeriod"/>
            </a:pPr>
            <a:r>
              <a:rPr lang="en-US" b="1" dirty="0" smtClean="0">
                <a:latin typeface="Times New Roman" pitchFamily="18" charset="0"/>
                <a:cs typeface="Times New Roman" pitchFamily="18" charset="0"/>
              </a:rPr>
              <a:t>Parathyroid hormone and Calcitonin:  </a:t>
            </a:r>
            <a:r>
              <a:rPr lang="en-US" dirty="0" smtClean="0">
                <a:latin typeface="Times New Roman" pitchFamily="18" charset="0"/>
                <a:cs typeface="Times New Roman" pitchFamily="18" charset="0"/>
              </a:rPr>
              <a:t>                      these hormones regulate the reabsorption of </a:t>
            </a:r>
            <a:r>
              <a:rPr lang="en-US" dirty="0" err="1" smtClean="0">
                <a:latin typeface="Times New Roman" pitchFamily="18" charset="0"/>
                <a:cs typeface="Times New Roman" pitchFamily="18" charset="0"/>
              </a:rPr>
              <a:t>calicium</a:t>
            </a:r>
            <a:r>
              <a:rPr lang="en-US" dirty="0" smtClean="0">
                <a:latin typeface="Times New Roman" pitchFamily="18" charset="0"/>
                <a:cs typeface="Times New Roman" pitchFamily="18" charset="0"/>
              </a:rPr>
              <a:t> and </a:t>
            </a:r>
            <a:r>
              <a:rPr lang="en-US" dirty="0" err="1" smtClean="0">
                <a:latin typeface="Times New Roman" pitchFamily="18" charset="0"/>
                <a:cs typeface="Times New Roman" pitchFamily="18" charset="0"/>
              </a:rPr>
              <a:t>phoshate</a:t>
            </a:r>
            <a:r>
              <a:rPr lang="en-US" dirty="0" smtClean="0">
                <a:latin typeface="Times New Roman" pitchFamily="18" charset="0"/>
                <a:cs typeface="Times New Roman" pitchFamily="18" charset="0"/>
              </a:rPr>
              <a:t> from distal collecting tubules.  </a:t>
            </a:r>
          </a:p>
          <a:p>
            <a:pPr marL="514350" indent="-514350" algn="just" rtl="0">
              <a:buFont typeface="+mj-lt"/>
              <a:buAutoNum type="arabicPeriod"/>
            </a:pPr>
            <a:endParaRPr lang="en-US" dirty="0" smtClean="0">
              <a:latin typeface="Times New Roman" pitchFamily="18" charset="0"/>
              <a:cs typeface="Times New Roman" pitchFamily="18" charset="0"/>
            </a:endParaRPr>
          </a:p>
          <a:p>
            <a:pPr marL="514350" indent="-514350" algn="just" rtl="0">
              <a:buFont typeface="+mj-lt"/>
              <a:buAutoNum type="arabicPeriod"/>
            </a:pPr>
            <a:r>
              <a:rPr lang="en-US" b="1" dirty="0" err="1" smtClean="0">
                <a:latin typeface="Times New Roman" pitchFamily="18" charset="0"/>
                <a:cs typeface="Times New Roman" pitchFamily="18" charset="0"/>
              </a:rPr>
              <a:t>Antidiuretic</a:t>
            </a:r>
            <a:r>
              <a:rPr lang="en-US" b="1" dirty="0" smtClean="0">
                <a:latin typeface="Times New Roman" pitchFamily="18" charset="0"/>
                <a:cs typeface="Times New Roman" pitchFamily="18" charset="0"/>
              </a:rPr>
              <a:t> Hormone (ADH):                                      </a:t>
            </a:r>
          </a:p>
          <a:p>
            <a:pPr marL="514350" indent="-514350" algn="just" rtl="0">
              <a:buNone/>
            </a:pPr>
            <a:r>
              <a:rPr lang="en-US" dirty="0" smtClean="0">
                <a:latin typeface="Times New Roman" pitchFamily="18" charset="0"/>
                <a:cs typeface="Times New Roman" pitchFamily="18" charset="0"/>
              </a:rPr>
              <a:t>	• secreted by posterior lobe of pituitary gland. </a:t>
            </a:r>
          </a:p>
          <a:p>
            <a:pPr marL="514350" indent="-514350" algn="just" rtl="0">
              <a:buNone/>
            </a:pPr>
            <a:r>
              <a:rPr lang="en-US" dirty="0" smtClean="0">
                <a:latin typeface="Times New Roman" pitchFamily="18" charset="0"/>
                <a:cs typeface="Times New Roman" pitchFamily="18" charset="0"/>
              </a:rPr>
              <a:t>	• acts on distal convoluted tubules and collecting tubules that leads to increase the </a:t>
            </a:r>
            <a:r>
              <a:rPr lang="en-US" dirty="0" err="1" smtClean="0">
                <a:latin typeface="Times New Roman" pitchFamily="18" charset="0"/>
                <a:cs typeface="Times New Roman" pitchFamily="18" charset="0"/>
              </a:rPr>
              <a:t>reabsporption</a:t>
            </a:r>
            <a:r>
              <a:rPr lang="en-US" dirty="0" smtClean="0">
                <a:latin typeface="Times New Roman" pitchFamily="18" charset="0"/>
                <a:cs typeface="Times New Roman" pitchFamily="18" charset="0"/>
              </a:rPr>
              <a:t> of water. </a:t>
            </a:r>
          </a:p>
          <a:p>
            <a:pPr marL="514350" indent="-514350" algn="just" rtl="0">
              <a:buNone/>
            </a:pPr>
            <a:r>
              <a:rPr lang="en-US" dirty="0" smtClean="0">
                <a:latin typeface="Times New Roman" pitchFamily="18" charset="0"/>
                <a:cs typeface="Times New Roman" pitchFamily="18" charset="0"/>
              </a:rPr>
              <a:t>	• secretions of ADH is controlled by a negative feed back mechanism. </a:t>
            </a:r>
          </a:p>
          <a:p>
            <a:pPr marL="514350" indent="-514350" algn="just" rtl="0">
              <a:buNone/>
            </a:pPr>
            <a:endParaRPr lang="en-US" dirty="0" smtClean="0">
              <a:latin typeface="Times New Roman" pitchFamily="18" charset="0"/>
              <a:cs typeface="Times New Roman" pitchFamily="18" charset="0"/>
            </a:endParaRPr>
          </a:p>
          <a:p>
            <a:pPr marL="514350" indent="-514350" algn="just" rtl="0">
              <a:buAutoNum type="arabicPeriod" startAt="3"/>
            </a:pPr>
            <a:r>
              <a:rPr lang="en-US" b="1" dirty="0" smtClean="0">
                <a:latin typeface="Times New Roman" pitchFamily="18" charset="0"/>
                <a:cs typeface="Times New Roman" pitchFamily="18" charset="0"/>
              </a:rPr>
              <a:t>Aldosterone: </a:t>
            </a:r>
          </a:p>
          <a:p>
            <a:pPr marL="514350" indent="-514350" algn="just" rtl="0">
              <a:buNone/>
            </a:pPr>
            <a:r>
              <a:rPr lang="en-US" dirty="0" smtClean="0">
                <a:latin typeface="Times New Roman" pitchFamily="18" charset="0"/>
                <a:cs typeface="Times New Roman" pitchFamily="18" charset="0"/>
              </a:rPr>
              <a:t>    	• Secreted by adrenal cortex </a:t>
            </a:r>
          </a:p>
          <a:p>
            <a:pPr marL="514350" indent="-514350" algn="just" rtl="0">
              <a:buNone/>
            </a:pPr>
            <a:r>
              <a:rPr lang="en-US" dirty="0" smtClean="0">
                <a:latin typeface="Times New Roman" pitchFamily="18" charset="0"/>
                <a:cs typeface="Times New Roman" pitchFamily="18" charset="0"/>
              </a:rPr>
              <a:t>	• Increases the reabsorption of sodium and water and the excretion of potassium. </a:t>
            </a:r>
          </a:p>
          <a:p>
            <a:pPr marL="514350" indent="-514350" algn="just" rtl="0">
              <a:buNone/>
            </a:pPr>
            <a:r>
              <a:rPr lang="en-US" dirty="0" smtClean="0">
                <a:latin typeface="Times New Roman" pitchFamily="18" charset="0"/>
                <a:cs typeface="Times New Roman" pitchFamily="18" charset="0"/>
              </a:rPr>
              <a:t>	• Secretion is regulated through negative feed back mechanism. </a:t>
            </a:r>
          </a:p>
          <a:p>
            <a:pPr marL="514350" indent="-514350" algn="just" rtl="0">
              <a:buNone/>
            </a:pPr>
            <a:endParaRPr lang="en-US" dirty="0" smtClean="0">
              <a:latin typeface="Times New Roman" pitchFamily="18" charset="0"/>
              <a:cs typeface="Times New Roman" pitchFamily="18" charset="0"/>
            </a:endParaRPr>
          </a:p>
          <a:p>
            <a:pPr marL="514350" indent="-514350" algn="just" rtl="0">
              <a:buAutoNum type="arabicPeriod" startAt="4"/>
            </a:pPr>
            <a:r>
              <a:rPr lang="en-US" b="1" dirty="0" smtClean="0">
                <a:latin typeface="Times New Roman" pitchFamily="18" charset="0"/>
                <a:cs typeface="Times New Roman" pitchFamily="18" charset="0"/>
              </a:rPr>
              <a:t>Atrial natriuretic peptide (ANP)</a:t>
            </a:r>
          </a:p>
          <a:p>
            <a:pPr marL="514350" indent="-514350" algn="just" rtl="0">
              <a:buNone/>
            </a:pPr>
            <a:r>
              <a:rPr lang="en-US" dirty="0" smtClean="0">
                <a:latin typeface="Times New Roman" pitchFamily="18" charset="0"/>
                <a:cs typeface="Times New Roman" pitchFamily="18" charset="0"/>
              </a:rPr>
              <a:t>	• Secreted by the atria of the heart in response to increase blood volume. </a:t>
            </a:r>
          </a:p>
          <a:p>
            <a:pPr marL="514350" indent="-514350" algn="just" rtl="0">
              <a:buNone/>
            </a:pPr>
            <a:r>
              <a:rPr lang="en-US" dirty="0" smtClean="0">
                <a:latin typeface="Times New Roman" pitchFamily="18" charset="0"/>
                <a:cs typeface="Times New Roman" pitchFamily="18" charset="0"/>
              </a:rPr>
              <a:t>	• Acts to decrease  reabsorption of sodium and water from the proximal convoluted tubules and collecting tubules. </a:t>
            </a:r>
          </a:p>
          <a:p>
            <a:pPr marL="514350" indent="-514350" algn="just" rtl="0">
              <a:buNone/>
            </a:pPr>
            <a:r>
              <a:rPr lang="en-US" dirty="0" smtClean="0">
                <a:latin typeface="Times New Roman" pitchFamily="18" charset="0"/>
                <a:cs typeface="Times New Roman" pitchFamily="18" charset="0"/>
              </a:rPr>
              <a:t>	• Secretion of ANP is also regulated by negative feedback mechanism.  </a:t>
            </a:r>
            <a:endParaRPr lang="ar-IQ"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down)">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down)">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wipe(down)">
                                      <p:cBhvr>
                                        <p:cTn id="37" dur="5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wipe(down)">
                                      <p:cBhvr>
                                        <p:cTn id="42" dur="500"/>
                                        <p:tgtEl>
                                          <p:spTgt spid="3">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wipe(down)">
                                      <p:cBhvr>
                                        <p:cTn id="47" dur="500"/>
                                        <p:tgtEl>
                                          <p:spTgt spid="3">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3">
                                            <p:txEl>
                                              <p:pRg st="11" end="11"/>
                                            </p:txEl>
                                          </p:spTgt>
                                        </p:tgtEl>
                                        <p:attrNameLst>
                                          <p:attrName>style.visibility</p:attrName>
                                        </p:attrNameLst>
                                      </p:cBhvr>
                                      <p:to>
                                        <p:strVal val="visible"/>
                                      </p:to>
                                    </p:set>
                                    <p:animEffect transition="in" filter="wipe(down)">
                                      <p:cBhvr>
                                        <p:cTn id="52" dur="500"/>
                                        <p:tgtEl>
                                          <p:spTgt spid="3">
                                            <p:txEl>
                                              <p:pRg st="11" end="1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3">
                                            <p:txEl>
                                              <p:pRg st="13" end="13"/>
                                            </p:txEl>
                                          </p:spTgt>
                                        </p:tgtEl>
                                        <p:attrNameLst>
                                          <p:attrName>style.visibility</p:attrName>
                                        </p:attrNameLst>
                                      </p:cBhvr>
                                      <p:to>
                                        <p:strVal val="visible"/>
                                      </p:to>
                                    </p:set>
                                    <p:animEffect transition="in" filter="wipe(down)">
                                      <p:cBhvr>
                                        <p:cTn id="57" dur="500"/>
                                        <p:tgtEl>
                                          <p:spTgt spid="3">
                                            <p:txEl>
                                              <p:pRg st="13" end="13"/>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3">
                                            <p:txEl>
                                              <p:pRg st="14" end="14"/>
                                            </p:txEl>
                                          </p:spTgt>
                                        </p:tgtEl>
                                        <p:attrNameLst>
                                          <p:attrName>style.visibility</p:attrName>
                                        </p:attrNameLst>
                                      </p:cBhvr>
                                      <p:to>
                                        <p:strVal val="visible"/>
                                      </p:to>
                                    </p:set>
                                    <p:animEffect transition="in" filter="wipe(down)">
                                      <p:cBhvr>
                                        <p:cTn id="62" dur="500"/>
                                        <p:tgtEl>
                                          <p:spTgt spid="3">
                                            <p:txEl>
                                              <p:pRg st="14" end="14"/>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3">
                                            <p:txEl>
                                              <p:pRg st="15" end="15"/>
                                            </p:txEl>
                                          </p:spTgt>
                                        </p:tgtEl>
                                        <p:attrNameLst>
                                          <p:attrName>style.visibility</p:attrName>
                                        </p:attrNameLst>
                                      </p:cBhvr>
                                      <p:to>
                                        <p:strVal val="visible"/>
                                      </p:to>
                                    </p:set>
                                    <p:animEffect transition="in" filter="wipe(down)">
                                      <p:cBhvr>
                                        <p:cTn id="67" dur="500"/>
                                        <p:tgtEl>
                                          <p:spTgt spid="3">
                                            <p:txEl>
                                              <p:pRg st="15" end="15"/>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3">
                                            <p:txEl>
                                              <p:pRg st="16" end="16"/>
                                            </p:txEl>
                                          </p:spTgt>
                                        </p:tgtEl>
                                        <p:attrNameLst>
                                          <p:attrName>style.visibility</p:attrName>
                                        </p:attrNameLst>
                                      </p:cBhvr>
                                      <p:to>
                                        <p:strVal val="visible"/>
                                      </p:to>
                                    </p:set>
                                    <p:animEffect transition="in" filter="wipe(down)">
                                      <p:cBhvr>
                                        <p:cTn id="72" dur="500"/>
                                        <p:tgtEl>
                                          <p:spTgt spid="3">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3143240" cy="6858000"/>
          </a:xfrm>
        </p:spPr>
        <p:txBody>
          <a:bodyPr>
            <a:normAutofit fontScale="90000"/>
          </a:bodyPr>
          <a:lstStyle/>
          <a:p>
            <a:pPr rtl="0"/>
            <a:r>
              <a:rPr lang="en-US" sz="3100" b="1" dirty="0" smtClean="0">
                <a:latin typeface="Times New Roman" pitchFamily="18" charset="0"/>
                <a:cs typeface="Times New Roman" pitchFamily="18" charset="0"/>
              </a:rPr>
              <a:t>2. Maintenance of Water Balance : </a:t>
            </a:r>
            <a:br>
              <a:rPr lang="en-US" sz="3100" b="1" dirty="0" smtClean="0">
                <a:latin typeface="Times New Roman" pitchFamily="18" charset="0"/>
                <a:cs typeface="Times New Roman" pitchFamily="18" charset="0"/>
              </a:rPr>
            </a:br>
            <a:r>
              <a:rPr lang="en-US" sz="2400" dirty="0" smtClean="0">
                <a:latin typeface="Times New Roman" pitchFamily="18" charset="0"/>
                <a:cs typeface="Times New Roman" pitchFamily="18" charset="0"/>
              </a:rPr>
              <a:t/>
            </a:r>
            <a:br>
              <a:rPr lang="en-US" sz="2400" dirty="0" smtClean="0">
                <a:latin typeface="Times New Roman" pitchFamily="18" charset="0"/>
                <a:cs typeface="Times New Roman" pitchFamily="18" charset="0"/>
              </a:rPr>
            </a:br>
            <a:r>
              <a:rPr lang="en-US" sz="2400" dirty="0" smtClean="0">
                <a:latin typeface="Times New Roman" pitchFamily="18" charset="0"/>
                <a:cs typeface="Times New Roman" pitchFamily="18" charset="0"/>
              </a:rPr>
              <a:t> Decrease water in the body leads to: </a:t>
            </a:r>
            <a:br>
              <a:rPr lang="en-US" sz="2400" dirty="0" smtClean="0">
                <a:latin typeface="Times New Roman" pitchFamily="18" charset="0"/>
                <a:cs typeface="Times New Roman" pitchFamily="18" charset="0"/>
              </a:rPr>
            </a:br>
            <a:r>
              <a:rPr lang="en-US" sz="2400" dirty="0" smtClean="0">
                <a:latin typeface="Times New Roman" pitchFamily="18" charset="0"/>
                <a:cs typeface="Times New Roman" pitchFamily="18" charset="0"/>
              </a:rPr>
              <a:t/>
            </a:r>
            <a:br>
              <a:rPr lang="en-US" sz="2400" dirty="0" smtClean="0">
                <a:latin typeface="Times New Roman" pitchFamily="18" charset="0"/>
                <a:cs typeface="Times New Roman" pitchFamily="18" charset="0"/>
              </a:rPr>
            </a:br>
            <a:r>
              <a:rPr lang="en-US" sz="2200" dirty="0" smtClean="0">
                <a:latin typeface="Times New Roman" pitchFamily="18" charset="0"/>
                <a:cs typeface="Times New Roman" pitchFamily="18" charset="0"/>
              </a:rPr>
              <a:t>1. increase blood </a:t>
            </a:r>
            <a:r>
              <a:rPr lang="en-US" sz="2200" dirty="0" err="1" smtClean="0">
                <a:latin typeface="Times New Roman" pitchFamily="18" charset="0"/>
                <a:cs typeface="Times New Roman" pitchFamily="18" charset="0"/>
              </a:rPr>
              <a:t>osmolarity</a:t>
            </a:r>
            <a:r>
              <a:rPr lang="en-US" sz="2200" dirty="0" smtClean="0">
                <a:latin typeface="Times New Roman" pitchFamily="18" charset="0"/>
                <a:cs typeface="Times New Roman" pitchFamily="18" charset="0"/>
              </a:rPr>
              <a:t> over 300 </a:t>
            </a:r>
            <a:r>
              <a:rPr lang="en-US" sz="2200" dirty="0" err="1" smtClean="0">
                <a:latin typeface="Times New Roman" pitchFamily="18" charset="0"/>
                <a:cs typeface="Times New Roman" pitchFamily="18" charset="0"/>
              </a:rPr>
              <a:t>mOsm</a:t>
            </a:r>
            <a:r>
              <a:rPr lang="en-US" sz="2200" dirty="0" smtClean="0">
                <a:latin typeface="Times New Roman" pitchFamily="18" charset="0"/>
                <a:cs typeface="Times New Roman" pitchFamily="18" charset="0"/>
              </a:rPr>
              <a:t>/ L. </a:t>
            </a:r>
            <a:br>
              <a:rPr lang="en-US" sz="2200" dirty="0" smtClean="0">
                <a:latin typeface="Times New Roman" pitchFamily="18" charset="0"/>
                <a:cs typeface="Times New Roman" pitchFamily="18" charset="0"/>
              </a:rPr>
            </a:br>
            <a:r>
              <a:rPr lang="en-US" sz="2200" dirty="0" smtClean="0">
                <a:latin typeface="Times New Roman" pitchFamily="18" charset="0"/>
                <a:cs typeface="Times New Roman" pitchFamily="18" charset="0"/>
              </a:rPr>
              <a:t/>
            </a:r>
            <a:br>
              <a:rPr lang="en-US" sz="2200" dirty="0" smtClean="0">
                <a:latin typeface="Times New Roman" pitchFamily="18" charset="0"/>
                <a:cs typeface="Times New Roman" pitchFamily="18" charset="0"/>
              </a:rPr>
            </a:br>
            <a:r>
              <a:rPr lang="en-US" sz="2200" dirty="0" smtClean="0">
                <a:latin typeface="Times New Roman" pitchFamily="18" charset="0"/>
                <a:cs typeface="Times New Roman" pitchFamily="18" charset="0"/>
              </a:rPr>
              <a:t>2. </a:t>
            </a:r>
            <a:r>
              <a:rPr lang="en-US" sz="2200" dirty="0" err="1" smtClean="0">
                <a:latin typeface="Times New Roman" pitchFamily="18" charset="0"/>
                <a:cs typeface="Times New Roman" pitchFamily="18" charset="0"/>
              </a:rPr>
              <a:t>osmotoreceptor</a:t>
            </a:r>
            <a:r>
              <a:rPr lang="en-US" sz="2200" dirty="0" smtClean="0">
                <a:latin typeface="Times New Roman" pitchFamily="18" charset="0"/>
                <a:cs typeface="Times New Roman" pitchFamily="18" charset="0"/>
              </a:rPr>
              <a:t> in the hypothalamus are sensitive to changes in the blood </a:t>
            </a:r>
            <a:r>
              <a:rPr lang="en-US" sz="2200" dirty="0" err="1" smtClean="0">
                <a:latin typeface="Times New Roman" pitchFamily="18" charset="0"/>
                <a:cs typeface="Times New Roman" pitchFamily="18" charset="0"/>
              </a:rPr>
              <a:t>osmolarity</a:t>
            </a:r>
            <a:r>
              <a:rPr lang="en-US" sz="2200" dirty="0" smtClean="0">
                <a:latin typeface="Times New Roman" pitchFamily="18" charset="0"/>
                <a:cs typeface="Times New Roman" pitchFamily="18" charset="0"/>
              </a:rPr>
              <a:t> so two things occur: feeling thirst and secretion of ADH. </a:t>
            </a:r>
            <a:br>
              <a:rPr lang="en-US" sz="2200" dirty="0" smtClean="0">
                <a:latin typeface="Times New Roman" pitchFamily="18" charset="0"/>
                <a:cs typeface="Times New Roman" pitchFamily="18" charset="0"/>
              </a:rPr>
            </a:br>
            <a:r>
              <a:rPr lang="en-US" sz="2200" dirty="0" smtClean="0">
                <a:latin typeface="Times New Roman" pitchFamily="18" charset="0"/>
                <a:cs typeface="Times New Roman" pitchFamily="18" charset="0"/>
              </a:rPr>
              <a:t/>
            </a:r>
            <a:br>
              <a:rPr lang="en-US" sz="2200" dirty="0" smtClean="0">
                <a:latin typeface="Times New Roman" pitchFamily="18" charset="0"/>
                <a:cs typeface="Times New Roman" pitchFamily="18" charset="0"/>
              </a:rPr>
            </a:br>
            <a:r>
              <a:rPr lang="en-US" sz="2200" dirty="0" smtClean="0">
                <a:latin typeface="Times New Roman" pitchFamily="18" charset="0"/>
                <a:cs typeface="Times New Roman" pitchFamily="18" charset="0"/>
              </a:rPr>
              <a:t>3. ADH enhances water reabsorption by renal tubules. </a:t>
            </a:r>
            <a:br>
              <a:rPr lang="en-US" sz="2200" dirty="0" smtClean="0">
                <a:latin typeface="Times New Roman" pitchFamily="18" charset="0"/>
                <a:cs typeface="Times New Roman" pitchFamily="18" charset="0"/>
              </a:rPr>
            </a:br>
            <a:r>
              <a:rPr lang="en-US" sz="2200" dirty="0" smtClean="0">
                <a:latin typeface="Times New Roman" pitchFamily="18" charset="0"/>
                <a:cs typeface="Times New Roman" pitchFamily="18" charset="0"/>
              </a:rPr>
              <a:t>Therefore the volume of urine becomes decrease </a:t>
            </a:r>
            <a:endParaRPr lang="ar-IQ" sz="2200" dirty="0">
              <a:latin typeface="Times New Roman" pitchFamily="18" charset="0"/>
              <a:cs typeface="Times New Roman" pitchFamily="18" charset="0"/>
            </a:endParaRPr>
          </a:p>
        </p:txBody>
      </p:sp>
      <p:pic>
        <p:nvPicPr>
          <p:cNvPr id="4" name="Content Placeholder 3" descr="44_16KidneyHormoneControl_ADH.jpg"/>
          <p:cNvPicPr>
            <a:picLocks noGrp="1" noChangeAspect="1"/>
          </p:cNvPicPr>
          <p:nvPr>
            <p:ph idx="1"/>
          </p:nvPr>
        </p:nvPicPr>
        <p:blipFill>
          <a:blip r:embed="rId2"/>
          <a:stretch>
            <a:fillRect/>
          </a:stretch>
        </p:blipFill>
        <p:spPr>
          <a:xfrm>
            <a:off x="3143240" y="0"/>
            <a:ext cx="6000760" cy="6715148"/>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85720" y="274638"/>
            <a:ext cx="3357586" cy="6226196"/>
          </a:xfrm>
        </p:spPr>
        <p:txBody>
          <a:bodyPr>
            <a:noAutofit/>
          </a:bodyPr>
          <a:lstStyle/>
          <a:p>
            <a:r>
              <a:rPr lang="en-US" sz="2000" dirty="0" smtClean="0">
                <a:latin typeface="Times New Roman" pitchFamily="18" charset="0"/>
                <a:cs typeface="Times New Roman" pitchFamily="18" charset="0"/>
              </a:rPr>
              <a:t>When blood volume is increased </a:t>
            </a:r>
            <a:r>
              <a:rPr lang="en-US" sz="2000" b="1" dirty="0" smtClean="0">
                <a:latin typeface="Times New Roman" pitchFamily="18" charset="0"/>
                <a:cs typeface="Times New Roman" pitchFamily="18" charset="0"/>
              </a:rPr>
              <a:t>stretch receptors </a:t>
            </a:r>
            <a:r>
              <a:rPr lang="en-US" sz="2000" dirty="0" smtClean="0">
                <a:latin typeface="Times New Roman" pitchFamily="18" charset="0"/>
                <a:cs typeface="Times New Roman" pitchFamily="18" charset="0"/>
              </a:rPr>
              <a:t>in the atria of the heart release atrial natriuretic hormone </a:t>
            </a:r>
            <a:r>
              <a:rPr lang="ar-IQ" sz="2000" dirty="0" smtClean="0">
                <a:latin typeface="Times New Roman" pitchFamily="18" charset="0"/>
                <a:cs typeface="Times New Roman" pitchFamily="18" charset="0"/>
              </a:rPr>
              <a:t/>
            </a:r>
            <a:br>
              <a:rPr lang="ar-IQ" sz="2000" dirty="0" smtClean="0">
                <a:latin typeface="Times New Roman" pitchFamily="18" charset="0"/>
                <a:cs typeface="Times New Roman" pitchFamily="18" charset="0"/>
              </a:rPr>
            </a:br>
            <a:r>
              <a:rPr lang="en-US" sz="2000" dirty="0" smtClean="0">
                <a:latin typeface="Times New Roman" pitchFamily="18" charset="0"/>
                <a:cs typeface="Times New Roman" pitchFamily="18" charset="0"/>
              </a:rPr>
              <a:t>(ANP). </a:t>
            </a:r>
            <a:br>
              <a:rPr lang="en-US" sz="2000" dirty="0" smtClean="0">
                <a:latin typeface="Times New Roman" pitchFamily="18" charset="0"/>
                <a:cs typeface="Times New Roman" pitchFamily="18" charset="0"/>
              </a:rPr>
            </a:br>
            <a:r>
              <a:rPr lang="en-US" sz="2000" dirty="0" smtClean="0">
                <a:latin typeface="Times New Roman" pitchFamily="18" charset="0"/>
                <a:cs typeface="Times New Roman" pitchFamily="18" charset="0"/>
              </a:rPr>
              <a:t/>
            </a:r>
            <a:br>
              <a:rPr lang="en-US" sz="2000" dirty="0" smtClean="0">
                <a:latin typeface="Times New Roman" pitchFamily="18" charset="0"/>
                <a:cs typeface="Times New Roman" pitchFamily="18" charset="0"/>
              </a:rPr>
            </a:br>
            <a:r>
              <a:rPr lang="en-US" sz="2000" dirty="0" smtClean="0">
                <a:latin typeface="Times New Roman" pitchFamily="18" charset="0"/>
                <a:cs typeface="Times New Roman" pitchFamily="18" charset="0"/>
              </a:rPr>
              <a:t>ANP </a:t>
            </a:r>
            <a:r>
              <a:rPr lang="en-US" sz="2000" b="1" dirty="0" smtClean="0">
                <a:latin typeface="Times New Roman" pitchFamily="18" charset="0"/>
                <a:cs typeface="Times New Roman" pitchFamily="18" charset="0"/>
              </a:rPr>
              <a:t>reduces</a:t>
            </a:r>
            <a:r>
              <a:rPr lang="en-US" sz="2000" dirty="0" smtClean="0">
                <a:latin typeface="Times New Roman" pitchFamily="18" charset="0"/>
                <a:cs typeface="Times New Roman" pitchFamily="18" charset="0"/>
              </a:rPr>
              <a:t> </a:t>
            </a:r>
            <a:r>
              <a:rPr lang="en-US" sz="2000" b="1" dirty="0" smtClean="0">
                <a:latin typeface="Times New Roman" pitchFamily="18" charset="0"/>
                <a:cs typeface="Times New Roman" pitchFamily="18" charset="0"/>
              </a:rPr>
              <a:t>reabsorption of sodium and water by the proximal convoluted tubules and collecting ducts </a:t>
            </a:r>
            <a:r>
              <a:rPr lang="en-US" sz="2000" dirty="0" smtClean="0">
                <a:latin typeface="Times New Roman" pitchFamily="18" charset="0"/>
                <a:cs typeface="Times New Roman" pitchFamily="18" charset="0"/>
              </a:rPr>
              <a:t>(i.e. more sodium and water are excreted).</a:t>
            </a:r>
            <a:r>
              <a:rPr lang="ar-IQ" sz="2000" dirty="0" smtClean="0">
                <a:latin typeface="Times New Roman" pitchFamily="18" charset="0"/>
                <a:cs typeface="Times New Roman" pitchFamily="18" charset="0"/>
              </a:rPr>
              <a:t/>
            </a:r>
            <a:br>
              <a:rPr lang="ar-IQ" sz="2000" dirty="0" smtClean="0">
                <a:latin typeface="Times New Roman" pitchFamily="18" charset="0"/>
                <a:cs typeface="Times New Roman" pitchFamily="18" charset="0"/>
              </a:rPr>
            </a:br>
            <a:endParaRPr lang="ar-IQ" sz="2000" dirty="0"/>
          </a:p>
        </p:txBody>
      </p:sp>
      <p:pic>
        <p:nvPicPr>
          <p:cNvPr id="6" name="Content Placeholder 5" descr="10-22-2010_1;50;20_AM.JPG"/>
          <p:cNvPicPr>
            <a:picLocks noGrp="1" noChangeAspect="1"/>
          </p:cNvPicPr>
          <p:nvPr>
            <p:ph idx="1"/>
          </p:nvPr>
        </p:nvPicPr>
        <p:blipFill>
          <a:blip r:embed="rId2"/>
          <a:stretch>
            <a:fillRect/>
          </a:stretch>
        </p:blipFill>
        <p:spPr>
          <a:xfrm>
            <a:off x="3571868" y="357166"/>
            <a:ext cx="5429288" cy="6000792"/>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142852"/>
            <a:ext cx="8229600" cy="725470"/>
          </a:xfrm>
        </p:spPr>
        <p:txBody>
          <a:bodyPr>
            <a:normAutofit/>
          </a:bodyPr>
          <a:lstStyle/>
          <a:p>
            <a:pPr rtl="0"/>
            <a:r>
              <a:rPr lang="en-US" sz="3200" dirty="0" smtClean="0">
                <a:latin typeface="Times New Roman" pitchFamily="18" charset="0"/>
                <a:cs typeface="Times New Roman" pitchFamily="18" charset="0"/>
              </a:rPr>
              <a:t>3. Control of Blood Pressure</a:t>
            </a:r>
            <a:endParaRPr lang="ar-IQ" sz="3200" dirty="0">
              <a:latin typeface="Times New Roman" pitchFamily="18" charset="0"/>
              <a:cs typeface="Times New Roman" pitchFamily="18" charset="0"/>
            </a:endParaRPr>
          </a:p>
        </p:txBody>
      </p:sp>
      <p:sp>
        <p:nvSpPr>
          <p:cNvPr id="3" name="Content Placeholder 2"/>
          <p:cNvSpPr>
            <a:spLocks noGrp="1"/>
          </p:cNvSpPr>
          <p:nvPr>
            <p:ph idx="1"/>
          </p:nvPr>
        </p:nvSpPr>
        <p:spPr>
          <a:xfrm>
            <a:off x="0" y="1000108"/>
            <a:ext cx="9144000" cy="5572164"/>
          </a:xfrm>
          <a:ln w="38100">
            <a:solidFill>
              <a:schemeClr val="accent1"/>
            </a:solidFill>
          </a:ln>
        </p:spPr>
        <p:style>
          <a:lnRef idx="2">
            <a:schemeClr val="accent6"/>
          </a:lnRef>
          <a:fillRef idx="1">
            <a:schemeClr val="lt1"/>
          </a:fillRef>
          <a:effectRef idx="0">
            <a:schemeClr val="accent6"/>
          </a:effectRef>
          <a:fontRef idx="minor">
            <a:schemeClr val="dk1"/>
          </a:fontRef>
        </p:style>
        <p:txBody>
          <a:bodyPr>
            <a:normAutofit fontScale="62500" lnSpcReduction="20000"/>
          </a:bodyPr>
          <a:lstStyle/>
          <a:p>
            <a:pPr algn="just" rtl="0"/>
            <a:r>
              <a:rPr lang="en-US" dirty="0" smtClean="0">
                <a:latin typeface="Times New Roman" pitchFamily="18" charset="0"/>
                <a:cs typeface="Times New Roman" pitchFamily="18" charset="0"/>
              </a:rPr>
              <a:t>Macula densa cells of juxtaglomerular apparatus are very sensitive to </a:t>
            </a:r>
            <a:r>
              <a:rPr lang="en-US" b="1" dirty="0" smtClean="0">
                <a:latin typeface="Times New Roman" pitchFamily="18" charset="0"/>
                <a:cs typeface="Times New Roman" pitchFamily="18" charset="0"/>
              </a:rPr>
              <a:t>decrease</a:t>
            </a:r>
            <a:r>
              <a:rPr lang="en-US"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in sodium </a:t>
            </a:r>
            <a:r>
              <a:rPr lang="en-US" dirty="0" smtClean="0">
                <a:latin typeface="Times New Roman" pitchFamily="18" charset="0"/>
                <a:cs typeface="Times New Roman" pitchFamily="18" charset="0"/>
              </a:rPr>
              <a:t>and in </a:t>
            </a:r>
            <a:r>
              <a:rPr lang="en-US" b="1" dirty="0" smtClean="0">
                <a:latin typeface="Times New Roman" pitchFamily="18" charset="0"/>
                <a:cs typeface="Times New Roman" pitchFamily="18" charset="0"/>
              </a:rPr>
              <a:t>decrease in blood pressure. </a:t>
            </a:r>
          </a:p>
          <a:p>
            <a:pPr algn="just" rtl="0"/>
            <a:endParaRPr lang="en-US" dirty="0" smtClean="0">
              <a:latin typeface="Times New Roman" pitchFamily="18" charset="0"/>
              <a:cs typeface="Times New Roman" pitchFamily="18" charset="0"/>
            </a:endParaRPr>
          </a:p>
          <a:p>
            <a:pPr algn="just" rtl="0"/>
            <a:r>
              <a:rPr lang="en-US" dirty="0" smtClean="0">
                <a:latin typeface="Times New Roman" pitchFamily="18" charset="0"/>
                <a:cs typeface="Times New Roman" pitchFamily="18" charset="0"/>
              </a:rPr>
              <a:t>When blood pressure is low the cells of macula densa send stimulus to the juxtaglomerular cells to secret </a:t>
            </a:r>
            <a:r>
              <a:rPr lang="en-US" b="1" dirty="0" smtClean="0">
                <a:latin typeface="Times New Roman" pitchFamily="18" charset="0"/>
                <a:cs typeface="Times New Roman" pitchFamily="18" charset="0"/>
              </a:rPr>
              <a:t>renin</a:t>
            </a:r>
            <a:r>
              <a:rPr lang="en-US" dirty="0" smtClean="0">
                <a:latin typeface="Times New Roman" pitchFamily="18" charset="0"/>
                <a:cs typeface="Times New Roman" pitchFamily="18" charset="0"/>
              </a:rPr>
              <a:t>. </a:t>
            </a:r>
          </a:p>
          <a:p>
            <a:pPr algn="just" rtl="0"/>
            <a:endParaRPr lang="en-US" dirty="0" smtClean="0">
              <a:latin typeface="Times New Roman" pitchFamily="18" charset="0"/>
              <a:cs typeface="Times New Roman" pitchFamily="18" charset="0"/>
            </a:endParaRPr>
          </a:p>
          <a:p>
            <a:pPr algn="just" rtl="0"/>
            <a:r>
              <a:rPr lang="en-US" dirty="0" smtClean="0">
                <a:latin typeface="Times New Roman" pitchFamily="18" charset="0"/>
                <a:cs typeface="Times New Roman" pitchFamily="18" charset="0"/>
              </a:rPr>
              <a:t>Renin acts on protein (synthesized by the liver) is called </a:t>
            </a:r>
            <a:r>
              <a:rPr lang="en-US" b="1" dirty="0" smtClean="0">
                <a:latin typeface="Times New Roman" pitchFamily="18" charset="0"/>
                <a:cs typeface="Times New Roman" pitchFamily="18" charset="0"/>
              </a:rPr>
              <a:t>angiotensinogen.</a:t>
            </a:r>
            <a:r>
              <a:rPr lang="en-US" dirty="0" smtClean="0">
                <a:latin typeface="Times New Roman" pitchFamily="18" charset="0"/>
                <a:cs typeface="Times New Roman" pitchFamily="18" charset="0"/>
              </a:rPr>
              <a:t> </a:t>
            </a:r>
          </a:p>
          <a:p>
            <a:pPr algn="just" rtl="0"/>
            <a:endParaRPr lang="en-US" dirty="0" smtClean="0">
              <a:latin typeface="Times New Roman" pitchFamily="18" charset="0"/>
              <a:cs typeface="Times New Roman" pitchFamily="18" charset="0"/>
            </a:endParaRPr>
          </a:p>
          <a:p>
            <a:pPr algn="just" rtl="0"/>
            <a:r>
              <a:rPr lang="en-US" dirty="0" smtClean="0">
                <a:latin typeface="Times New Roman" pitchFamily="18" charset="0"/>
                <a:cs typeface="Times New Roman" pitchFamily="18" charset="0"/>
              </a:rPr>
              <a:t>Renin converts angiotensinogen to the </a:t>
            </a:r>
            <a:r>
              <a:rPr lang="en-US" b="1" dirty="0" smtClean="0">
                <a:latin typeface="Times New Roman" pitchFamily="18" charset="0"/>
                <a:cs typeface="Times New Roman" pitchFamily="18" charset="0"/>
              </a:rPr>
              <a:t>angiotensin I</a:t>
            </a:r>
            <a:r>
              <a:rPr lang="en-US" dirty="0" smtClean="0">
                <a:latin typeface="Times New Roman" pitchFamily="18" charset="0"/>
                <a:cs typeface="Times New Roman" pitchFamily="18" charset="0"/>
              </a:rPr>
              <a:t>, then angiotensin I converted to </a:t>
            </a:r>
            <a:r>
              <a:rPr lang="en-US" b="1" dirty="0" smtClean="0">
                <a:latin typeface="Times New Roman" pitchFamily="18" charset="0"/>
                <a:cs typeface="Times New Roman" pitchFamily="18" charset="0"/>
              </a:rPr>
              <a:t>angiotensin II </a:t>
            </a:r>
            <a:r>
              <a:rPr lang="en-US" dirty="0" smtClean="0">
                <a:latin typeface="Times New Roman" pitchFamily="18" charset="0"/>
                <a:cs typeface="Times New Roman" pitchFamily="18" charset="0"/>
              </a:rPr>
              <a:t>by enzyme called </a:t>
            </a:r>
            <a:r>
              <a:rPr lang="en-US" b="1" dirty="0" smtClean="0">
                <a:latin typeface="Times New Roman" pitchFamily="18" charset="0"/>
                <a:cs typeface="Times New Roman" pitchFamily="18" charset="0"/>
              </a:rPr>
              <a:t>angiotensin converted enzyme </a:t>
            </a:r>
            <a:r>
              <a:rPr lang="en-US" dirty="0" smtClean="0">
                <a:latin typeface="Times New Roman" pitchFamily="18" charset="0"/>
                <a:cs typeface="Times New Roman" pitchFamily="18" charset="0"/>
              </a:rPr>
              <a:t>(produced by lungs). </a:t>
            </a:r>
          </a:p>
          <a:p>
            <a:pPr algn="just" rtl="0"/>
            <a:endParaRPr lang="en-US" dirty="0" smtClean="0">
              <a:latin typeface="Times New Roman" pitchFamily="18" charset="0"/>
              <a:cs typeface="Times New Roman" pitchFamily="18" charset="0"/>
            </a:endParaRPr>
          </a:p>
          <a:p>
            <a:pPr algn="just" rtl="0"/>
            <a:r>
              <a:rPr lang="en-US" dirty="0" smtClean="0">
                <a:latin typeface="Times New Roman" pitchFamily="18" charset="0"/>
                <a:cs typeface="Times New Roman" pitchFamily="18" charset="0"/>
              </a:rPr>
              <a:t> angiotensin II acts by two ways to raised blood pressure </a:t>
            </a:r>
          </a:p>
          <a:p>
            <a:pPr algn="just" rtl="0">
              <a:buNone/>
            </a:pPr>
            <a:r>
              <a:rPr lang="en-US" dirty="0" smtClean="0">
                <a:latin typeface="Times New Roman" pitchFamily="18" charset="0"/>
                <a:cs typeface="Times New Roman" pitchFamily="18" charset="0"/>
              </a:rPr>
              <a:t>		1. directly on the blood vessels and leads to vasoconstriction. </a:t>
            </a:r>
          </a:p>
          <a:p>
            <a:pPr algn="just" rtl="0">
              <a:buNone/>
            </a:pPr>
            <a:r>
              <a:rPr lang="en-US" dirty="0" smtClean="0">
                <a:latin typeface="Times New Roman" pitchFamily="18" charset="0"/>
                <a:cs typeface="Times New Roman" pitchFamily="18" charset="0"/>
              </a:rPr>
              <a:t>		2. enhances adrenal cortex to release aldosterone hormone. </a:t>
            </a:r>
          </a:p>
          <a:p>
            <a:pPr algn="just" rtl="0">
              <a:buNone/>
            </a:pPr>
            <a:endParaRPr lang="en-US" dirty="0" smtClean="0">
              <a:latin typeface="Times New Roman" pitchFamily="18" charset="0"/>
              <a:cs typeface="Times New Roman" pitchFamily="18" charset="0"/>
            </a:endParaRPr>
          </a:p>
          <a:p>
            <a:pPr algn="just" rtl="0"/>
            <a:r>
              <a:rPr lang="en-US" dirty="0" smtClean="0">
                <a:latin typeface="Times New Roman" pitchFamily="18" charset="0"/>
                <a:cs typeface="Times New Roman" pitchFamily="18" charset="0"/>
              </a:rPr>
              <a:t>Aldosterone acts on renal tubules to increase reabsorption of sodium and water. </a:t>
            </a:r>
          </a:p>
          <a:p>
            <a:pPr algn="just" rtl="0">
              <a:buNone/>
            </a:pPr>
            <a:endParaRPr lang="ar-IQ"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 calcmode="lin" valueType="num">
                                      <p:cBhvr additive="base">
                                        <p:cTn id="4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10" end="10"/>
                                            </p:txEl>
                                          </p:spTgt>
                                        </p:tgtEl>
                                        <p:attrNameLst>
                                          <p:attrName>style.visibility</p:attrName>
                                        </p:attrNameLst>
                                      </p:cBhvr>
                                      <p:to>
                                        <p:strVal val="visible"/>
                                      </p:to>
                                    </p:set>
                                    <p:anim calcmode="lin" valueType="num">
                                      <p:cBhvr additive="base">
                                        <p:cTn id="4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anim calcmode="lin" valueType="num">
                                      <p:cBhvr additive="base">
                                        <p:cTn id="55"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85860"/>
            <a:ext cx="8401080" cy="5214974"/>
          </a:xfrm>
          <a:ln w="57150"/>
        </p:spPr>
        <p:style>
          <a:lnRef idx="2">
            <a:schemeClr val="accent5"/>
          </a:lnRef>
          <a:fillRef idx="1">
            <a:schemeClr val="lt1"/>
          </a:fillRef>
          <a:effectRef idx="0">
            <a:schemeClr val="accent5"/>
          </a:effectRef>
          <a:fontRef idx="minor">
            <a:schemeClr val="dk1"/>
          </a:fontRef>
        </p:style>
        <p:txBody>
          <a:bodyPr>
            <a:normAutofit fontScale="92500" lnSpcReduction="20000"/>
          </a:bodyPr>
          <a:lstStyle/>
          <a:p>
            <a:pPr algn="just" rtl="0"/>
            <a:r>
              <a:rPr lang="en-US" sz="2800" dirty="0" smtClean="0">
                <a:latin typeface="Times New Roman" pitchFamily="18" charset="0"/>
                <a:cs typeface="Times New Roman" pitchFamily="18" charset="0"/>
              </a:rPr>
              <a:t>It is one  main excretory system in the body. </a:t>
            </a:r>
          </a:p>
          <a:p>
            <a:pPr algn="just" rtl="0"/>
            <a:r>
              <a:rPr lang="en-US" sz="2800" dirty="0" smtClean="0">
                <a:latin typeface="Times New Roman" pitchFamily="18" charset="0"/>
                <a:cs typeface="Times New Roman" pitchFamily="18" charset="0"/>
              </a:rPr>
              <a:t>It consists of: </a:t>
            </a:r>
          </a:p>
          <a:p>
            <a:pPr algn="just" rtl="0">
              <a:buNone/>
            </a:pPr>
            <a:endParaRPr lang="en-US" sz="2800" dirty="0" smtClean="0">
              <a:latin typeface="Times New Roman" pitchFamily="18" charset="0"/>
              <a:cs typeface="Times New Roman" pitchFamily="18" charset="0"/>
            </a:endParaRPr>
          </a:p>
          <a:p>
            <a:pPr marL="514350" indent="-514350" algn="just" rtl="0">
              <a:buFont typeface="+mj-lt"/>
              <a:buAutoNum type="arabicPeriod"/>
            </a:pPr>
            <a:r>
              <a:rPr lang="en-US" sz="2800" dirty="0" smtClean="0">
                <a:latin typeface="Times New Roman" pitchFamily="18" charset="0"/>
                <a:cs typeface="Times New Roman" pitchFamily="18" charset="0"/>
              </a:rPr>
              <a:t> 2 </a:t>
            </a:r>
            <a:r>
              <a:rPr lang="en-US" sz="2800" dirty="0" smtClean="0">
                <a:solidFill>
                  <a:schemeClr val="accent2">
                    <a:lumMod val="75000"/>
                  </a:schemeClr>
                </a:solidFill>
                <a:latin typeface="Times New Roman" pitchFamily="18" charset="0"/>
                <a:cs typeface="Times New Roman" pitchFamily="18" charset="0"/>
              </a:rPr>
              <a:t>kidneys</a:t>
            </a:r>
            <a:r>
              <a:rPr lang="en-US" sz="2800" dirty="0" smtClean="0">
                <a:latin typeface="Times New Roman" pitchFamily="18" charset="0"/>
                <a:cs typeface="Times New Roman" pitchFamily="18" charset="0"/>
              </a:rPr>
              <a:t> which secret urine. </a:t>
            </a:r>
          </a:p>
          <a:p>
            <a:pPr marL="514350" indent="-514350" algn="just" rtl="0">
              <a:buFont typeface="+mj-lt"/>
              <a:buAutoNum type="arabicPeriod"/>
            </a:pPr>
            <a:endParaRPr lang="en-US" sz="2800" dirty="0" smtClean="0">
              <a:latin typeface="Times New Roman" pitchFamily="18" charset="0"/>
              <a:cs typeface="Times New Roman" pitchFamily="18" charset="0"/>
            </a:endParaRPr>
          </a:p>
          <a:p>
            <a:pPr marL="514350" indent="-514350" algn="just" rtl="0">
              <a:buFont typeface="+mj-lt"/>
              <a:buAutoNum type="arabicPeriod"/>
            </a:pPr>
            <a:r>
              <a:rPr lang="en-US" sz="2800" dirty="0" smtClean="0">
                <a:latin typeface="Times New Roman" pitchFamily="18" charset="0"/>
                <a:cs typeface="Times New Roman" pitchFamily="18" charset="0"/>
              </a:rPr>
              <a:t>2 </a:t>
            </a:r>
            <a:r>
              <a:rPr lang="en-US" sz="2800" dirty="0" smtClean="0">
                <a:solidFill>
                  <a:schemeClr val="accent2">
                    <a:lumMod val="75000"/>
                  </a:schemeClr>
                </a:solidFill>
                <a:latin typeface="Times New Roman" pitchFamily="18" charset="0"/>
                <a:cs typeface="Times New Roman" pitchFamily="18" charset="0"/>
              </a:rPr>
              <a:t>ureters</a:t>
            </a:r>
            <a:r>
              <a:rPr lang="en-US" sz="2800" dirty="0" smtClean="0">
                <a:latin typeface="Times New Roman" pitchFamily="18" charset="0"/>
                <a:cs typeface="Times New Roman" pitchFamily="18" charset="0"/>
              </a:rPr>
              <a:t>, which convey the urine from the kidney s to the urinary bladder. </a:t>
            </a:r>
          </a:p>
          <a:p>
            <a:pPr marL="514350" indent="-514350" algn="just" rtl="0">
              <a:buFont typeface="+mj-lt"/>
              <a:buAutoNum type="arabicPeriod"/>
            </a:pPr>
            <a:endParaRPr lang="en-US" sz="2800" dirty="0" smtClean="0">
              <a:latin typeface="Times New Roman" pitchFamily="18" charset="0"/>
              <a:cs typeface="Times New Roman" pitchFamily="18" charset="0"/>
            </a:endParaRPr>
          </a:p>
          <a:p>
            <a:pPr marL="514350" indent="-514350" algn="just" rtl="0">
              <a:buFont typeface="+mj-lt"/>
              <a:buAutoNum type="arabicPeriod"/>
            </a:pPr>
            <a:r>
              <a:rPr lang="en-US" sz="2800" dirty="0" smtClean="0">
                <a:latin typeface="Times New Roman" pitchFamily="18" charset="0"/>
                <a:cs typeface="Times New Roman" pitchFamily="18" charset="0"/>
              </a:rPr>
              <a:t>The </a:t>
            </a:r>
            <a:r>
              <a:rPr lang="en-US" sz="2800" dirty="0" smtClean="0">
                <a:solidFill>
                  <a:schemeClr val="accent2">
                    <a:lumMod val="75000"/>
                  </a:schemeClr>
                </a:solidFill>
                <a:latin typeface="Times New Roman" pitchFamily="18" charset="0"/>
                <a:cs typeface="Times New Roman" pitchFamily="18" charset="0"/>
              </a:rPr>
              <a:t>urinary bladder </a:t>
            </a:r>
            <a:r>
              <a:rPr lang="en-US" sz="2800" dirty="0" smtClean="0">
                <a:latin typeface="Times New Roman" pitchFamily="18" charset="0"/>
                <a:cs typeface="Times New Roman" pitchFamily="18" charset="0"/>
              </a:rPr>
              <a:t>where urine collects and is temporarily stored. </a:t>
            </a:r>
          </a:p>
          <a:p>
            <a:pPr marL="514350" indent="-514350" algn="just" rtl="0">
              <a:buFont typeface="+mj-lt"/>
              <a:buAutoNum type="arabicPeriod"/>
            </a:pPr>
            <a:endParaRPr lang="en-US" sz="2800" dirty="0" smtClean="0">
              <a:latin typeface="Times New Roman" pitchFamily="18" charset="0"/>
              <a:cs typeface="Times New Roman" pitchFamily="18" charset="0"/>
            </a:endParaRPr>
          </a:p>
          <a:p>
            <a:pPr marL="514350" indent="-514350" algn="just" rtl="0">
              <a:buFont typeface="+mj-lt"/>
              <a:buAutoNum type="arabicPeriod"/>
            </a:pPr>
            <a:r>
              <a:rPr lang="en-US" sz="2800" dirty="0" smtClean="0">
                <a:latin typeface="Times New Roman" pitchFamily="18" charset="0"/>
                <a:cs typeface="Times New Roman" pitchFamily="18" charset="0"/>
              </a:rPr>
              <a:t>The </a:t>
            </a:r>
            <a:r>
              <a:rPr lang="en-US" sz="2800" dirty="0" smtClean="0">
                <a:solidFill>
                  <a:schemeClr val="accent2">
                    <a:lumMod val="75000"/>
                  </a:schemeClr>
                </a:solidFill>
                <a:latin typeface="Times New Roman" pitchFamily="18" charset="0"/>
                <a:cs typeface="Times New Roman" pitchFamily="18" charset="0"/>
              </a:rPr>
              <a:t>urethra</a:t>
            </a:r>
            <a:r>
              <a:rPr lang="en-US" sz="2800" dirty="0" smtClean="0">
                <a:latin typeface="Times New Roman" pitchFamily="18" charset="0"/>
                <a:cs typeface="Times New Roman" pitchFamily="18" charset="0"/>
              </a:rPr>
              <a:t> through which the urine passes from the urinary bladder to the exterior. </a:t>
            </a:r>
          </a:p>
          <a:p>
            <a:pPr algn="just" rtl="0"/>
            <a:endParaRPr lang="ar-IQ" sz="2800" dirty="0" smtClean="0">
              <a:latin typeface="Times New Roman" pitchFamily="18" charset="0"/>
              <a:cs typeface="Times New Roman" pitchFamily="18" charset="0"/>
            </a:endParaRPr>
          </a:p>
          <a:p>
            <a:pPr algn="just" rtl="0"/>
            <a:endParaRPr lang="en-US" sz="2800" dirty="0" smtClean="0">
              <a:latin typeface="Times New Roman" pitchFamily="18" charset="0"/>
              <a:cs typeface="Times New Roman" pitchFamily="18" charset="0"/>
            </a:endParaRPr>
          </a:p>
          <a:p>
            <a:pPr algn="just" rtl="0"/>
            <a:endParaRPr lang="ar-IQ" sz="2800" dirty="0" smtClean="0">
              <a:latin typeface="Times New Roman" pitchFamily="18" charset="0"/>
              <a:cs typeface="Times New Roman" pitchFamily="18" charset="0"/>
            </a:endParaRPr>
          </a:p>
          <a:p>
            <a:endParaRPr lang="ar-IQ" sz="2800" dirty="0"/>
          </a:p>
        </p:txBody>
      </p:sp>
      <p:sp>
        <p:nvSpPr>
          <p:cNvPr id="4" name="Rectangle 3"/>
          <p:cNvSpPr/>
          <p:nvPr/>
        </p:nvSpPr>
        <p:spPr>
          <a:xfrm>
            <a:off x="3286116" y="500042"/>
            <a:ext cx="3095719" cy="646331"/>
          </a:xfrm>
          <a:prstGeom prst="rect">
            <a:avLst/>
          </a:prstGeom>
        </p:spPr>
        <p:txBody>
          <a:bodyPr wrap="none">
            <a:spAutoFit/>
          </a:bodyPr>
          <a:lstStyle/>
          <a:p>
            <a:r>
              <a:rPr lang="en-US" sz="3600" dirty="0" smtClean="0">
                <a:latin typeface="Times New Roman" pitchFamily="18" charset="0"/>
                <a:cs typeface="Times New Roman" pitchFamily="18" charset="0"/>
              </a:rPr>
              <a:t>Urinary System</a:t>
            </a:r>
            <a:endParaRPr lang="ar-IQ"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down)">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wipe(down)">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wipe(down)">
                                      <p:cBhvr>
                                        <p:cTn id="3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Renin-angiotensin-aldosterone_system.png"/>
          <p:cNvPicPr>
            <a:picLocks noGrp="1" noChangeAspect="1"/>
          </p:cNvPicPr>
          <p:nvPr>
            <p:ph idx="1"/>
          </p:nvPr>
        </p:nvPicPr>
        <p:blipFill>
          <a:blip r:embed="rId2"/>
          <a:stretch>
            <a:fillRect/>
          </a:stretch>
        </p:blipFill>
        <p:spPr>
          <a:xfrm>
            <a:off x="214282" y="357166"/>
            <a:ext cx="8501122" cy="607223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3200" dirty="0" smtClean="0">
                <a:latin typeface="Times New Roman" pitchFamily="18" charset="0"/>
                <a:cs typeface="Times New Roman" pitchFamily="18" charset="0"/>
              </a:rPr>
              <a:t>Renin- Angiotensin- Aldosterone System</a:t>
            </a:r>
            <a:endParaRPr lang="ar-IQ" sz="3200" dirty="0">
              <a:latin typeface="Times New Roman" pitchFamily="18" charset="0"/>
              <a:cs typeface="Times New Roman" pitchFamily="18" charset="0"/>
            </a:endParaRPr>
          </a:p>
        </p:txBody>
      </p:sp>
      <p:pic>
        <p:nvPicPr>
          <p:cNvPr id="9" name="Content Placeholder 8" descr="Renin-Angiotensin-Aldosterone_System.jpg"/>
          <p:cNvPicPr>
            <a:picLocks noGrp="1" noChangeAspect="1"/>
          </p:cNvPicPr>
          <p:nvPr>
            <p:ph sz="half" idx="1"/>
          </p:nvPr>
        </p:nvPicPr>
        <p:blipFill>
          <a:blip r:embed="rId2"/>
          <a:stretch>
            <a:fillRect/>
          </a:stretch>
        </p:blipFill>
        <p:spPr>
          <a:xfrm>
            <a:off x="0" y="1571612"/>
            <a:ext cx="4786314" cy="4500594"/>
          </a:xfrm>
        </p:spPr>
      </p:pic>
      <p:pic>
        <p:nvPicPr>
          <p:cNvPr id="10" name="Content Placeholder 9" descr="tumblr_m5bktruvMI1rviy83o1_400.jpg"/>
          <p:cNvPicPr>
            <a:picLocks noGrp="1" noChangeAspect="1"/>
          </p:cNvPicPr>
          <p:nvPr>
            <p:ph sz="half" idx="2"/>
          </p:nvPr>
        </p:nvPicPr>
        <p:blipFill>
          <a:blip r:embed="rId3"/>
          <a:stretch>
            <a:fillRect/>
          </a:stretch>
        </p:blipFill>
        <p:spPr>
          <a:xfrm>
            <a:off x="4857752" y="1571612"/>
            <a:ext cx="4143404" cy="4500593"/>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511156"/>
          </a:xfrm>
        </p:spPr>
        <p:txBody>
          <a:bodyPr>
            <a:normAutofit fontScale="90000"/>
          </a:bodyPr>
          <a:lstStyle/>
          <a:p>
            <a:r>
              <a:rPr lang="en-US" sz="3200" dirty="0" smtClean="0">
                <a:latin typeface="Times New Roman" pitchFamily="18" charset="0"/>
                <a:cs typeface="Times New Roman" pitchFamily="18" charset="0"/>
              </a:rPr>
              <a:t>4. Acid - Base Balance</a:t>
            </a:r>
            <a:endParaRPr lang="ar-IQ" sz="3200" dirty="0">
              <a:latin typeface="Times New Roman" pitchFamily="18" charset="0"/>
              <a:cs typeface="Times New Roman" pitchFamily="18" charset="0"/>
            </a:endParaRPr>
          </a:p>
        </p:txBody>
      </p:sp>
      <p:sp>
        <p:nvSpPr>
          <p:cNvPr id="6" name="Content Placeholder 5"/>
          <p:cNvSpPr>
            <a:spLocks noGrp="1"/>
          </p:cNvSpPr>
          <p:nvPr>
            <p:ph idx="1"/>
          </p:nvPr>
        </p:nvSpPr>
        <p:spPr>
          <a:xfrm>
            <a:off x="285720" y="857232"/>
            <a:ext cx="8572560" cy="5786478"/>
          </a:xfrm>
          <a:ln>
            <a:solidFill>
              <a:schemeClr val="accent1"/>
            </a:solidFill>
          </a:ln>
        </p:spPr>
        <p:style>
          <a:lnRef idx="2">
            <a:schemeClr val="accent6"/>
          </a:lnRef>
          <a:fillRef idx="1">
            <a:schemeClr val="lt1"/>
          </a:fillRef>
          <a:effectRef idx="0">
            <a:schemeClr val="accent6"/>
          </a:effectRef>
          <a:fontRef idx="minor">
            <a:schemeClr val="dk1"/>
          </a:fontRef>
        </p:style>
        <p:txBody>
          <a:bodyPr>
            <a:normAutofit fontScale="85000" lnSpcReduction="20000"/>
          </a:bodyPr>
          <a:lstStyle/>
          <a:p>
            <a:pPr algn="l" rtl="0"/>
            <a:r>
              <a:rPr lang="en-US" sz="2400" dirty="0" smtClean="0">
                <a:latin typeface="Times New Roman" pitchFamily="18" charset="0"/>
                <a:cs typeface="Times New Roman" pitchFamily="18" charset="0"/>
              </a:rPr>
              <a:t>Under normal conditions the pH of urine is acidic. </a:t>
            </a:r>
          </a:p>
          <a:p>
            <a:pPr algn="l" rtl="0"/>
            <a:endParaRPr lang="en-US" sz="2400" dirty="0" smtClean="0">
              <a:latin typeface="Times New Roman" pitchFamily="18" charset="0"/>
              <a:cs typeface="Times New Roman" pitchFamily="18" charset="0"/>
            </a:endParaRPr>
          </a:p>
          <a:p>
            <a:pPr algn="l" rtl="0"/>
            <a:r>
              <a:rPr lang="en-US" sz="2400" dirty="0" smtClean="0">
                <a:latin typeface="Times New Roman" pitchFamily="18" charset="0"/>
                <a:cs typeface="Times New Roman" pitchFamily="18" charset="0"/>
              </a:rPr>
              <a:t>The kidneys regulate the blood pH by three main mechanisms:</a:t>
            </a:r>
          </a:p>
          <a:p>
            <a:pPr algn="l" rtl="0">
              <a:buNone/>
            </a:pPr>
            <a:r>
              <a:rPr lang="en-US" sz="2400" dirty="0" smtClean="0">
                <a:latin typeface="Times New Roman" pitchFamily="18" charset="0"/>
                <a:cs typeface="Times New Roman" pitchFamily="18" charset="0"/>
              </a:rPr>
              <a:t> </a:t>
            </a:r>
          </a:p>
          <a:p>
            <a:pPr marL="514350" indent="-514350" algn="l" rtl="0">
              <a:buFont typeface="+mj-lt"/>
              <a:buAutoNum type="arabicPeriod"/>
            </a:pPr>
            <a:r>
              <a:rPr lang="en-US" sz="2400" dirty="0" smtClean="0">
                <a:latin typeface="Times New Roman" pitchFamily="18" charset="0"/>
                <a:cs typeface="Times New Roman" pitchFamily="18" charset="0"/>
              </a:rPr>
              <a:t>Reabsorption of the filtered HCO3 ions. </a:t>
            </a:r>
          </a:p>
          <a:p>
            <a:pPr marL="514350" indent="-514350" algn="l" rtl="0">
              <a:buFont typeface="+mj-lt"/>
              <a:buAutoNum type="arabicPeriod"/>
            </a:pPr>
            <a:endParaRPr lang="en-US" sz="2400" dirty="0" smtClean="0">
              <a:latin typeface="Times New Roman" pitchFamily="18" charset="0"/>
              <a:cs typeface="Times New Roman" pitchFamily="18" charset="0"/>
            </a:endParaRPr>
          </a:p>
          <a:p>
            <a:pPr marL="514350" indent="-514350" algn="l" rtl="0">
              <a:buFont typeface="+mj-lt"/>
              <a:buAutoNum type="arabicPeriod"/>
            </a:pPr>
            <a:r>
              <a:rPr lang="en-US" sz="2400" dirty="0" smtClean="0">
                <a:latin typeface="Times New Roman" pitchFamily="18" charset="0"/>
                <a:cs typeface="Times New Roman" pitchFamily="18" charset="0"/>
              </a:rPr>
              <a:t>Generation of NaHCO3 ions </a:t>
            </a:r>
          </a:p>
          <a:p>
            <a:pPr marL="514350" indent="-514350" algn="l" rtl="0">
              <a:buFont typeface="+mj-lt"/>
              <a:buAutoNum type="arabicPeriod"/>
            </a:pPr>
            <a:endParaRPr lang="en-US" sz="2400" dirty="0" smtClean="0">
              <a:latin typeface="Times New Roman" pitchFamily="18" charset="0"/>
              <a:cs typeface="Times New Roman" pitchFamily="18" charset="0"/>
            </a:endParaRPr>
          </a:p>
          <a:p>
            <a:pPr marL="514350" indent="-514350" algn="l" rtl="0">
              <a:buFont typeface="+mj-lt"/>
              <a:buAutoNum type="arabicPeriod"/>
            </a:pPr>
            <a:r>
              <a:rPr lang="en-US" sz="2400" dirty="0" smtClean="0">
                <a:latin typeface="Times New Roman" pitchFamily="18" charset="0"/>
                <a:cs typeface="Times New Roman" pitchFamily="18" charset="0"/>
              </a:rPr>
              <a:t>Excretion of acid as H ions as titrable acid and as NH4 ammonium. </a:t>
            </a:r>
          </a:p>
          <a:p>
            <a:pPr marL="514350" indent="-514350" algn="l" rtl="0">
              <a:buNone/>
            </a:pPr>
            <a:endParaRPr lang="en-US" sz="2400" dirty="0" smtClean="0">
              <a:latin typeface="Times New Roman" pitchFamily="18" charset="0"/>
              <a:cs typeface="Times New Roman" pitchFamily="18" charset="0"/>
            </a:endParaRPr>
          </a:p>
          <a:p>
            <a:pPr marL="514350" indent="-514350" algn="l" rtl="0">
              <a:buNone/>
            </a:pPr>
            <a:r>
              <a:rPr lang="en-US" sz="2400" dirty="0" smtClean="0">
                <a:latin typeface="Times New Roman" pitchFamily="18" charset="0"/>
                <a:cs typeface="Times New Roman" pitchFamily="18" charset="0"/>
              </a:rPr>
              <a:t> </a:t>
            </a:r>
          </a:p>
          <a:p>
            <a:pPr marL="514350" indent="-514350" algn="l" rtl="0"/>
            <a:r>
              <a:rPr lang="en-US" sz="2400" dirty="0" smtClean="0">
                <a:latin typeface="Times New Roman" pitchFamily="18" charset="0"/>
                <a:cs typeface="Times New Roman" pitchFamily="18" charset="0"/>
              </a:rPr>
              <a:t>The kidneys regulate blood pH by increasing or decreasing the excretion of hydrogen and bicarbonate as required. If the pH falls hydrogen ion excretion is increased and bicarbonate conserved.  </a:t>
            </a:r>
          </a:p>
          <a:p>
            <a:pPr marL="514350" indent="-514350" algn="l" rtl="0"/>
            <a:endParaRPr lang="en-US" sz="2400" dirty="0" smtClean="0">
              <a:latin typeface="Times New Roman" pitchFamily="18" charset="0"/>
              <a:cs typeface="Times New Roman" pitchFamily="18" charset="0"/>
            </a:endParaRPr>
          </a:p>
          <a:p>
            <a:pPr marL="514350" indent="-514350" algn="ctr" rtl="0">
              <a:buNone/>
            </a:pPr>
            <a:endParaRPr lang="en-US" sz="2400" dirty="0" smtClean="0">
              <a:latin typeface="Times New Roman" pitchFamily="18" charset="0"/>
              <a:cs typeface="Times New Roman" pitchFamily="18" charset="0"/>
            </a:endParaRPr>
          </a:p>
          <a:p>
            <a:pPr marL="514350" indent="-514350" algn="ctr" rtl="0">
              <a:buNone/>
            </a:pPr>
            <a:r>
              <a:rPr lang="en-US" sz="3300" b="1" dirty="0" smtClean="0">
                <a:latin typeface="Times New Roman" pitchFamily="18" charset="0"/>
                <a:cs typeface="Times New Roman" pitchFamily="18" charset="0"/>
              </a:rPr>
              <a:t>5. other mains functions of the kidneys is secreted hormones and activated vitamin D3.</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Times New Roman" pitchFamily="18" charset="0"/>
                <a:cs typeface="Times New Roman" pitchFamily="18" charset="0"/>
              </a:rPr>
              <a:t>Urine transportation, Storage and Elimination</a:t>
            </a:r>
            <a:endParaRPr lang="ar-IQ" dirty="0">
              <a:latin typeface="Times New Roman" pitchFamily="18" charset="0"/>
              <a:cs typeface="Times New Roman" pitchFamily="18" charset="0"/>
            </a:endParaRPr>
          </a:p>
        </p:txBody>
      </p:sp>
      <p:sp>
        <p:nvSpPr>
          <p:cNvPr id="3" name="Content Placeholder 2"/>
          <p:cNvSpPr>
            <a:spLocks noGrp="1"/>
          </p:cNvSpPr>
          <p:nvPr>
            <p:ph idx="1"/>
          </p:nvPr>
        </p:nvSpPr>
        <p:spPr>
          <a:xfrm>
            <a:off x="457200" y="1600200"/>
            <a:ext cx="8229600" cy="4757758"/>
          </a:xfrm>
        </p:spPr>
        <p:style>
          <a:lnRef idx="2">
            <a:schemeClr val="accent6"/>
          </a:lnRef>
          <a:fillRef idx="1">
            <a:schemeClr val="lt1"/>
          </a:fillRef>
          <a:effectRef idx="0">
            <a:schemeClr val="accent6"/>
          </a:effectRef>
          <a:fontRef idx="minor">
            <a:schemeClr val="dk1"/>
          </a:fontRef>
        </p:style>
        <p:txBody>
          <a:bodyPr>
            <a:normAutofit/>
          </a:bodyPr>
          <a:lstStyle/>
          <a:p>
            <a:pPr algn="l" rtl="0"/>
            <a:endParaRPr lang="en-US" sz="2400" dirty="0" smtClean="0">
              <a:latin typeface="Times New Roman" pitchFamily="18" charset="0"/>
              <a:cs typeface="Times New Roman" pitchFamily="18" charset="0"/>
            </a:endParaRPr>
          </a:p>
          <a:p>
            <a:pPr algn="l" rtl="0"/>
            <a:r>
              <a:rPr lang="en-US" sz="2400" dirty="0" smtClean="0">
                <a:latin typeface="Times New Roman" pitchFamily="18" charset="0"/>
                <a:cs typeface="Times New Roman" pitchFamily="18" charset="0"/>
              </a:rPr>
              <a:t>Urine drains through papillary ducts into the minor calyces, which join to become major calyces that unite to form the renal pelvis. </a:t>
            </a:r>
          </a:p>
          <a:p>
            <a:pPr algn="l" rtl="0"/>
            <a:endParaRPr lang="en-US" sz="2400" dirty="0" smtClean="0">
              <a:latin typeface="Times New Roman" pitchFamily="18" charset="0"/>
              <a:cs typeface="Times New Roman" pitchFamily="18" charset="0"/>
            </a:endParaRPr>
          </a:p>
          <a:p>
            <a:pPr algn="l" rtl="0"/>
            <a:r>
              <a:rPr lang="en-US" sz="2400" dirty="0" smtClean="0">
                <a:latin typeface="Times New Roman" pitchFamily="18" charset="0"/>
                <a:cs typeface="Times New Roman" pitchFamily="18" charset="0"/>
              </a:rPr>
              <a:t>From the renal pelvis urine first drains into the ureters and then into urinary bladder. </a:t>
            </a:r>
          </a:p>
          <a:p>
            <a:pPr algn="l" rtl="0"/>
            <a:endParaRPr lang="en-US" sz="2400" dirty="0" smtClean="0">
              <a:latin typeface="Times New Roman" pitchFamily="18" charset="0"/>
              <a:cs typeface="Times New Roman" pitchFamily="18" charset="0"/>
            </a:endParaRPr>
          </a:p>
          <a:p>
            <a:pPr algn="l" rtl="0"/>
            <a:r>
              <a:rPr lang="en-US" sz="2400" dirty="0" smtClean="0">
                <a:latin typeface="Times New Roman" pitchFamily="18" charset="0"/>
                <a:cs typeface="Times New Roman" pitchFamily="18" charset="0"/>
              </a:rPr>
              <a:t>Then urine is discharged from the body through the single urethra.</a:t>
            </a:r>
            <a:endParaRPr lang="ar-IQ" sz="24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20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142852"/>
            <a:ext cx="8229600" cy="511156"/>
          </a:xfrm>
        </p:spPr>
        <p:txBody>
          <a:bodyPr>
            <a:normAutofit fontScale="90000"/>
          </a:bodyPr>
          <a:lstStyle/>
          <a:p>
            <a:r>
              <a:rPr lang="en-US" dirty="0" smtClean="0">
                <a:latin typeface="Times New Roman" pitchFamily="18" charset="0"/>
                <a:cs typeface="Times New Roman" pitchFamily="18" charset="0"/>
              </a:rPr>
              <a:t>Ureters</a:t>
            </a:r>
            <a:endParaRPr lang="ar-IQ" dirty="0">
              <a:latin typeface="Times New Roman" pitchFamily="18" charset="0"/>
              <a:cs typeface="Times New Roman" pitchFamily="18" charset="0"/>
            </a:endParaRPr>
          </a:p>
        </p:txBody>
      </p:sp>
      <p:sp>
        <p:nvSpPr>
          <p:cNvPr id="3" name="Content Placeholder 2"/>
          <p:cNvSpPr>
            <a:spLocks noGrp="1"/>
          </p:cNvSpPr>
          <p:nvPr>
            <p:ph idx="1"/>
          </p:nvPr>
        </p:nvSpPr>
        <p:spPr>
          <a:xfrm>
            <a:off x="0" y="642918"/>
            <a:ext cx="9144000" cy="6215082"/>
          </a:xfrm>
        </p:spPr>
        <p:style>
          <a:lnRef idx="2">
            <a:schemeClr val="accent6"/>
          </a:lnRef>
          <a:fillRef idx="1">
            <a:schemeClr val="lt1"/>
          </a:fillRef>
          <a:effectRef idx="0">
            <a:schemeClr val="accent6"/>
          </a:effectRef>
          <a:fontRef idx="minor">
            <a:schemeClr val="dk1"/>
          </a:fontRef>
        </p:style>
        <p:txBody>
          <a:bodyPr>
            <a:normAutofit fontScale="55000" lnSpcReduction="20000"/>
          </a:bodyPr>
          <a:lstStyle/>
          <a:p>
            <a:pPr algn="just" rtl="0"/>
            <a:r>
              <a:rPr lang="en-US" dirty="0" smtClean="0">
                <a:latin typeface="Times New Roman" pitchFamily="18" charset="0"/>
                <a:cs typeface="Times New Roman" pitchFamily="18" charset="0"/>
              </a:rPr>
              <a:t>The ureters (right and left) are long tubes which convey the urine from the renal pelvis to urinary bladder. </a:t>
            </a:r>
          </a:p>
          <a:p>
            <a:pPr algn="just" rtl="0"/>
            <a:r>
              <a:rPr lang="en-US" dirty="0" smtClean="0">
                <a:latin typeface="Times New Roman" pitchFamily="18" charset="0"/>
                <a:cs typeface="Times New Roman" pitchFamily="18" charset="0"/>
              </a:rPr>
              <a:t>Each ureter is about 25 -30 cm long and about 4-5 mm in diameter. </a:t>
            </a:r>
          </a:p>
          <a:p>
            <a:pPr algn="just" rtl="0"/>
            <a:r>
              <a:rPr lang="en-US" dirty="0" smtClean="0">
                <a:latin typeface="Times New Roman" pitchFamily="18" charset="0"/>
                <a:cs typeface="Times New Roman" pitchFamily="18" charset="0"/>
              </a:rPr>
              <a:t>Parts of ureter: </a:t>
            </a:r>
          </a:p>
          <a:p>
            <a:pPr algn="just" rtl="0">
              <a:buNone/>
            </a:pPr>
            <a:r>
              <a:rPr lang="en-US" dirty="0" smtClean="0">
                <a:latin typeface="Times New Roman" pitchFamily="18" charset="0"/>
                <a:cs typeface="Times New Roman" pitchFamily="18" charset="0"/>
              </a:rPr>
              <a:t>			₋ abdominal part extends from the renal pelvis to the brim of     		  	   bony pelvis </a:t>
            </a:r>
          </a:p>
          <a:p>
            <a:pPr algn="just" rtl="0">
              <a:buNone/>
            </a:pPr>
            <a:r>
              <a:rPr lang="en-US" dirty="0" smtClean="0">
                <a:latin typeface="Times New Roman" pitchFamily="18" charset="0"/>
                <a:cs typeface="Times New Roman" pitchFamily="18" charset="0"/>
              </a:rPr>
              <a:t>			₋ pelvis part at the brim of pelvis the ureter crosses the upper end of the external iliac artery and vein and comes to the lie on the lateral wall of the pelvis than runs forwards to reach the urinary bladder. </a:t>
            </a:r>
          </a:p>
          <a:p>
            <a:pPr algn="just" rtl="0">
              <a:buNone/>
            </a:pPr>
            <a:r>
              <a:rPr lang="en-US" dirty="0" smtClean="0">
                <a:latin typeface="Times New Roman" pitchFamily="18" charset="0"/>
                <a:cs typeface="Times New Roman" pitchFamily="18" charset="0"/>
              </a:rPr>
              <a:t>			₋ </a:t>
            </a:r>
            <a:r>
              <a:rPr lang="en-US" dirty="0" err="1" smtClean="0">
                <a:latin typeface="Times New Roman" pitchFamily="18" charset="0"/>
                <a:cs typeface="Times New Roman" pitchFamily="18" charset="0"/>
              </a:rPr>
              <a:t>intracystic</a:t>
            </a:r>
            <a:r>
              <a:rPr lang="en-US" dirty="0" smtClean="0">
                <a:latin typeface="Times New Roman" pitchFamily="18" charset="0"/>
                <a:cs typeface="Times New Roman" pitchFamily="18" charset="0"/>
              </a:rPr>
              <a:t> part  is the small of the ureter which passes  obliquely through  		   the posterior wall of urinary bladder. </a:t>
            </a:r>
          </a:p>
          <a:p>
            <a:pPr algn="just" rtl="0">
              <a:buNone/>
            </a:pPr>
            <a:endParaRPr lang="en-US" dirty="0" smtClean="0">
              <a:latin typeface="Times New Roman" pitchFamily="18" charset="0"/>
              <a:cs typeface="Times New Roman" pitchFamily="18" charset="0"/>
            </a:endParaRPr>
          </a:p>
          <a:p>
            <a:pPr algn="just" rtl="0"/>
            <a:r>
              <a:rPr lang="en-US" dirty="0" smtClean="0">
                <a:latin typeface="Times New Roman" pitchFamily="18" charset="0"/>
                <a:cs typeface="Times New Roman" pitchFamily="18" charset="0"/>
              </a:rPr>
              <a:t>There are no anatomical valve at the opening of each ureter into the </a:t>
            </a:r>
            <a:r>
              <a:rPr lang="en-US" dirty="0" err="1" smtClean="0">
                <a:latin typeface="Times New Roman" pitchFamily="18" charset="0"/>
                <a:cs typeface="Times New Roman" pitchFamily="18" charset="0"/>
              </a:rPr>
              <a:t>the</a:t>
            </a:r>
            <a:r>
              <a:rPr lang="en-US" dirty="0" smtClean="0">
                <a:latin typeface="Times New Roman" pitchFamily="18" charset="0"/>
                <a:cs typeface="Times New Roman" pitchFamily="18" charset="0"/>
              </a:rPr>
              <a:t> urinary bladder. </a:t>
            </a:r>
          </a:p>
          <a:p>
            <a:pPr algn="just" rtl="0"/>
            <a:r>
              <a:rPr lang="en-US" dirty="0" smtClean="0">
                <a:latin typeface="Times New Roman" pitchFamily="18" charset="0"/>
                <a:cs typeface="Times New Roman" pitchFamily="18" charset="0"/>
              </a:rPr>
              <a:t>obliquely passage of the </a:t>
            </a:r>
            <a:r>
              <a:rPr lang="en-US" dirty="0" err="1" smtClean="0">
                <a:latin typeface="Times New Roman" pitchFamily="18" charset="0"/>
                <a:cs typeface="Times New Roman" pitchFamily="18" charset="0"/>
              </a:rPr>
              <a:t>intracystic</a:t>
            </a:r>
            <a:r>
              <a:rPr lang="en-US" dirty="0" smtClean="0">
                <a:latin typeface="Times New Roman" pitchFamily="18" charset="0"/>
                <a:cs typeface="Times New Roman" pitchFamily="18" charset="0"/>
              </a:rPr>
              <a:t> part of ureter leads to form a physiological valve  which  closes the ureter opening when the bladder filled with urine and prevents the backflow of urine. </a:t>
            </a:r>
          </a:p>
          <a:p>
            <a:pPr algn="just" rtl="0"/>
            <a:r>
              <a:rPr lang="en-US" dirty="0" smtClean="0">
                <a:latin typeface="Times New Roman" pitchFamily="18" charset="0"/>
                <a:cs typeface="Times New Roman" pitchFamily="18" charset="0"/>
              </a:rPr>
              <a:t>Ureter wall consists of three coats: </a:t>
            </a:r>
          </a:p>
          <a:p>
            <a:pPr algn="just" rtl="0">
              <a:buNone/>
            </a:pPr>
            <a:r>
              <a:rPr lang="en-US" dirty="0" smtClean="0">
                <a:latin typeface="Times New Roman" pitchFamily="18" charset="0"/>
                <a:cs typeface="Times New Roman" pitchFamily="18" charset="0"/>
              </a:rPr>
              <a:t>				outer fibrous coat</a:t>
            </a:r>
          </a:p>
          <a:p>
            <a:pPr algn="just" rtl="0">
              <a:buNone/>
            </a:pPr>
            <a:r>
              <a:rPr lang="en-US" dirty="0" smtClean="0">
                <a:latin typeface="Times New Roman" pitchFamily="18" charset="0"/>
                <a:cs typeface="Times New Roman" pitchFamily="18" charset="0"/>
              </a:rPr>
              <a:t>				middle muscular coat </a:t>
            </a:r>
          </a:p>
          <a:p>
            <a:pPr algn="just" rtl="0">
              <a:buNone/>
            </a:pPr>
            <a:r>
              <a:rPr lang="en-US" dirty="0" smtClean="0">
                <a:latin typeface="Times New Roman" pitchFamily="18" charset="0"/>
                <a:cs typeface="Times New Roman" pitchFamily="18" charset="0"/>
              </a:rPr>
              <a:t>				inner mucous coat  </a:t>
            </a:r>
          </a:p>
          <a:p>
            <a:pPr algn="just" rtl="0"/>
            <a:r>
              <a:rPr lang="en-US" dirty="0" smtClean="0">
                <a:latin typeface="Times New Roman" pitchFamily="18" charset="0"/>
                <a:cs typeface="Times New Roman" pitchFamily="18" charset="0"/>
              </a:rPr>
              <a:t>Peristaltic contractions of the muscular layer of the ureter lead to urine transportation to the bladder. </a:t>
            </a:r>
          </a:p>
          <a:p>
            <a:pPr algn="just" rtl="0">
              <a:buNone/>
            </a:pPr>
            <a:endParaRPr lang="ar-IQ"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20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2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20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20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20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20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20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fade">
                                      <p:cBhvr>
                                        <p:cTn id="57" dur="20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fade">
                                      <p:cBhvr>
                                        <p:cTn id="62" dur="2000"/>
                                        <p:tgtEl>
                                          <p:spTgt spid="3">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3">
                                            <p:txEl>
                                              <p:pRg st="12" end="12"/>
                                            </p:txEl>
                                          </p:spTgt>
                                        </p:tgtEl>
                                        <p:attrNameLst>
                                          <p:attrName>style.visibility</p:attrName>
                                        </p:attrNameLst>
                                      </p:cBhvr>
                                      <p:to>
                                        <p:strVal val="visible"/>
                                      </p:to>
                                    </p:set>
                                    <p:animEffect transition="in" filter="fade">
                                      <p:cBhvr>
                                        <p:cTn id="67" dur="2000"/>
                                        <p:tgtEl>
                                          <p:spTgt spid="3">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3">
                                            <p:txEl>
                                              <p:pRg st="13" end="13"/>
                                            </p:txEl>
                                          </p:spTgt>
                                        </p:tgtEl>
                                        <p:attrNameLst>
                                          <p:attrName>style.visibility</p:attrName>
                                        </p:attrNameLst>
                                      </p:cBhvr>
                                      <p:to>
                                        <p:strVal val="visible"/>
                                      </p:to>
                                    </p:set>
                                    <p:animEffect transition="in" filter="fade">
                                      <p:cBhvr>
                                        <p:cTn id="72" dur="20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796908"/>
          </a:xfrm>
        </p:spPr>
        <p:txBody>
          <a:bodyPr>
            <a:normAutofit/>
          </a:bodyPr>
          <a:lstStyle/>
          <a:p>
            <a:pPr rtl="0"/>
            <a:r>
              <a:rPr lang="en-US" sz="2800" dirty="0" smtClean="0">
                <a:latin typeface="Times New Roman" pitchFamily="18" charset="0"/>
                <a:cs typeface="Times New Roman" pitchFamily="18" charset="0"/>
              </a:rPr>
              <a:t>The Ureters </a:t>
            </a:r>
            <a:endParaRPr lang="ar-IQ" sz="2800" dirty="0">
              <a:latin typeface="Times New Roman" pitchFamily="18" charset="0"/>
              <a:cs typeface="Times New Roman" pitchFamily="18" charset="0"/>
            </a:endParaRPr>
          </a:p>
        </p:txBody>
      </p:sp>
      <p:pic>
        <p:nvPicPr>
          <p:cNvPr id="7" name="Content Placeholder 6" descr="image002.jpg"/>
          <p:cNvPicPr>
            <a:picLocks noGrp="1" noChangeAspect="1"/>
          </p:cNvPicPr>
          <p:nvPr>
            <p:ph sz="half" idx="1"/>
          </p:nvPr>
        </p:nvPicPr>
        <p:blipFill>
          <a:blip r:embed="rId2"/>
          <a:stretch>
            <a:fillRect/>
          </a:stretch>
        </p:blipFill>
        <p:spPr>
          <a:xfrm>
            <a:off x="0" y="1500174"/>
            <a:ext cx="4929190" cy="5000660"/>
          </a:xfrm>
        </p:spPr>
      </p:pic>
      <p:pic>
        <p:nvPicPr>
          <p:cNvPr id="12" name="Content Placeholder 11" descr="urinarysystem_1.png"/>
          <p:cNvPicPr>
            <a:picLocks noGrp="1" noChangeAspect="1"/>
          </p:cNvPicPr>
          <p:nvPr>
            <p:ph sz="half" idx="2"/>
          </p:nvPr>
        </p:nvPicPr>
        <p:blipFill>
          <a:blip r:embed="rId3">
            <a:lum bright="-10000" contrast="20000"/>
          </a:blip>
          <a:stretch>
            <a:fillRect/>
          </a:stretch>
        </p:blipFill>
        <p:spPr>
          <a:xfrm>
            <a:off x="5000628" y="1500174"/>
            <a:ext cx="4143372" cy="5000659"/>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down)">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00034" y="142852"/>
            <a:ext cx="8229600" cy="642942"/>
          </a:xfrm>
        </p:spPr>
        <p:txBody>
          <a:bodyPr>
            <a:normAutofit/>
          </a:bodyPr>
          <a:lstStyle/>
          <a:p>
            <a:r>
              <a:rPr lang="en-US" sz="2800" dirty="0" smtClean="0">
                <a:latin typeface="Times New Roman" pitchFamily="18" charset="0"/>
                <a:cs typeface="Times New Roman" pitchFamily="18" charset="0"/>
              </a:rPr>
              <a:t>Urinary Bladder</a:t>
            </a:r>
            <a:endParaRPr lang="ar-IQ" sz="2800" dirty="0">
              <a:latin typeface="Times New Roman" pitchFamily="18" charset="0"/>
              <a:cs typeface="Times New Roman" pitchFamily="18" charset="0"/>
            </a:endParaRPr>
          </a:p>
        </p:txBody>
      </p:sp>
      <p:sp>
        <p:nvSpPr>
          <p:cNvPr id="6" name="Content Placeholder 5"/>
          <p:cNvSpPr>
            <a:spLocks noGrp="1"/>
          </p:cNvSpPr>
          <p:nvPr>
            <p:ph idx="1"/>
          </p:nvPr>
        </p:nvSpPr>
        <p:spPr>
          <a:xfrm>
            <a:off x="214282" y="785794"/>
            <a:ext cx="8643998" cy="5715040"/>
          </a:xfrm>
        </p:spPr>
        <p:style>
          <a:lnRef idx="2">
            <a:schemeClr val="accent6"/>
          </a:lnRef>
          <a:fillRef idx="1">
            <a:schemeClr val="lt1"/>
          </a:fillRef>
          <a:effectRef idx="0">
            <a:schemeClr val="accent6"/>
          </a:effectRef>
          <a:fontRef idx="minor">
            <a:schemeClr val="dk1"/>
          </a:fontRef>
        </p:style>
        <p:txBody>
          <a:bodyPr>
            <a:normAutofit fontScale="55000" lnSpcReduction="20000"/>
          </a:bodyPr>
          <a:lstStyle/>
          <a:p>
            <a:pPr algn="just" rtl="0"/>
            <a:r>
              <a:rPr lang="en-US" dirty="0" smtClean="0">
                <a:latin typeface="Times New Roman" pitchFamily="18" charset="0"/>
                <a:cs typeface="Times New Roman" pitchFamily="18" charset="0"/>
              </a:rPr>
              <a:t>The urinary bladder is a reservoir for urine, it lies in the pelvic cavity in front of rectum in male and uterus in female. Its size and position vary, depending of the volume of the urine it contains, when distended the bladder rises into the abdominal cavity. </a:t>
            </a:r>
          </a:p>
          <a:p>
            <a:pPr algn="just" rtl="0"/>
            <a:r>
              <a:rPr lang="en-US" dirty="0" smtClean="0">
                <a:latin typeface="Times New Roman" pitchFamily="18" charset="0"/>
                <a:cs typeface="Times New Roman" pitchFamily="18" charset="0"/>
              </a:rPr>
              <a:t>The peritoneum covers only the superior surface of the bladder. </a:t>
            </a:r>
          </a:p>
          <a:p>
            <a:pPr algn="just" rtl="0"/>
            <a:r>
              <a:rPr lang="en-US" dirty="0" smtClean="0">
                <a:latin typeface="Times New Roman" pitchFamily="18" charset="0"/>
                <a:cs typeface="Times New Roman" pitchFamily="18" charset="0"/>
              </a:rPr>
              <a:t>The bladder is roughly bear shaped but becomes more oval as it fills with urine. </a:t>
            </a:r>
          </a:p>
          <a:p>
            <a:pPr algn="just" rtl="0"/>
            <a:r>
              <a:rPr lang="en-US" dirty="0" smtClean="0">
                <a:latin typeface="Times New Roman" pitchFamily="18" charset="0"/>
                <a:cs typeface="Times New Roman" pitchFamily="18" charset="0"/>
              </a:rPr>
              <a:t>Inner surface of the bladder is arranged in folds when the bladder is empty and gradually disappear as it fills.  </a:t>
            </a:r>
          </a:p>
          <a:p>
            <a:pPr algn="just" rtl="0"/>
            <a:r>
              <a:rPr lang="en-US" dirty="0" smtClean="0">
                <a:latin typeface="Times New Roman" pitchFamily="18" charset="0"/>
                <a:cs typeface="Times New Roman" pitchFamily="18" charset="0"/>
              </a:rPr>
              <a:t>The total capacity of the bladder is about 600 ml</a:t>
            </a:r>
          </a:p>
          <a:p>
            <a:pPr algn="just" rtl="0"/>
            <a:r>
              <a:rPr lang="en-US" dirty="0" smtClean="0">
                <a:latin typeface="Times New Roman" pitchFamily="18" charset="0"/>
                <a:cs typeface="Times New Roman" pitchFamily="18" charset="0"/>
              </a:rPr>
              <a:t>The bladder opens into the urethra at its lowest point (the neck). </a:t>
            </a:r>
          </a:p>
          <a:p>
            <a:pPr algn="just" rtl="0"/>
            <a:r>
              <a:rPr lang="en-US" dirty="0" smtClean="0">
                <a:latin typeface="Times New Roman" pitchFamily="18" charset="0"/>
                <a:cs typeface="Times New Roman" pitchFamily="18" charset="0"/>
              </a:rPr>
              <a:t>The three orifice in the bladder wall form a triangle or </a:t>
            </a:r>
            <a:r>
              <a:rPr lang="en-US" dirty="0" err="1" smtClean="0">
                <a:latin typeface="Times New Roman" pitchFamily="18" charset="0"/>
                <a:cs typeface="Times New Roman" pitchFamily="18" charset="0"/>
              </a:rPr>
              <a:t>trigone</a:t>
            </a:r>
            <a:r>
              <a:rPr lang="en-US" dirty="0" smtClean="0">
                <a:latin typeface="Times New Roman" pitchFamily="18" charset="0"/>
                <a:cs typeface="Times New Roman" pitchFamily="18" charset="0"/>
              </a:rPr>
              <a:t>. The upper two orifices on the posterior wall ore the opening of the ureters and the lower orifice is the opening in to the urethra. </a:t>
            </a:r>
          </a:p>
          <a:p>
            <a:pPr algn="just" rtl="0"/>
            <a:r>
              <a:rPr lang="en-US" dirty="0" smtClean="0">
                <a:latin typeface="Times New Roman" pitchFamily="18" charset="0"/>
                <a:cs typeface="Times New Roman" pitchFamily="18" charset="0"/>
              </a:rPr>
              <a:t>The bladder wall is composed three layers: </a:t>
            </a:r>
          </a:p>
          <a:p>
            <a:pPr algn="just" rtl="0"/>
            <a:r>
              <a:rPr lang="en-US" dirty="0" smtClean="0">
                <a:latin typeface="Times New Roman" pitchFamily="18" charset="0"/>
                <a:cs typeface="Times New Roman" pitchFamily="18" charset="0"/>
              </a:rPr>
              <a:t>1. the outer layer of loose connective tissue containing blood and lymphatic vessels and nerves. </a:t>
            </a:r>
          </a:p>
          <a:p>
            <a:pPr algn="just" rtl="0"/>
            <a:r>
              <a:rPr lang="en-US" dirty="0" smtClean="0">
                <a:latin typeface="Times New Roman" pitchFamily="18" charset="0"/>
                <a:cs typeface="Times New Roman" pitchFamily="18" charset="0"/>
              </a:rPr>
              <a:t>2.   the middle layer is formed by smooth muscle fibers which are arranged in the three layers , the fiber of external internal fibers are arranged longitudinally while the middle fibers arranged circularly. Contraction of this muscle </a:t>
            </a:r>
            <a:r>
              <a:rPr lang="en-US" dirty="0" err="1" smtClean="0">
                <a:latin typeface="Times New Roman" pitchFamily="18" charset="0"/>
                <a:cs typeface="Times New Roman" pitchFamily="18" charset="0"/>
              </a:rPr>
              <a:t>caot</a:t>
            </a:r>
            <a:r>
              <a:rPr lang="en-US" dirty="0" smtClean="0">
                <a:latin typeface="Times New Roman" pitchFamily="18" charset="0"/>
                <a:cs typeface="Times New Roman" pitchFamily="18" charset="0"/>
              </a:rPr>
              <a:t> is responsible for empty of the bladder. </a:t>
            </a:r>
          </a:p>
          <a:p>
            <a:pPr algn="just" rtl="0"/>
            <a:r>
              <a:rPr lang="en-US" dirty="0" smtClean="0">
                <a:latin typeface="Times New Roman" pitchFamily="18" charset="0"/>
                <a:cs typeface="Times New Roman" pitchFamily="18" charset="0"/>
              </a:rPr>
              <a:t>3. mucosa (transitional mucous membrane).  </a:t>
            </a:r>
          </a:p>
          <a:p>
            <a:pPr algn="just" rtl="0"/>
            <a:endParaRPr lang="en-US" dirty="0" smtClean="0">
              <a:latin typeface="Times New Roman" pitchFamily="18" charset="0"/>
              <a:cs typeface="Times New Roman" pitchFamily="18" charset="0"/>
            </a:endParaRPr>
          </a:p>
          <a:p>
            <a:pPr algn="just" rtl="0"/>
            <a:endParaRPr lang="ar-IQ"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fade">
                                      <p:cBhvr>
                                        <p:cTn id="7" dur="2000"/>
                                        <p:tgtEl>
                                          <p:spTgt spid="6">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20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20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fade">
                                      <p:cBhvr>
                                        <p:cTn id="22" dur="20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fade">
                                      <p:cBhvr>
                                        <p:cTn id="27" dur="2000"/>
                                        <p:tgtEl>
                                          <p:spTgt spid="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xEl>
                                              <p:pRg st="4" end="4"/>
                                            </p:txEl>
                                          </p:spTgt>
                                        </p:tgtEl>
                                        <p:attrNameLst>
                                          <p:attrName>style.visibility</p:attrName>
                                        </p:attrNameLst>
                                      </p:cBhvr>
                                      <p:to>
                                        <p:strVal val="visible"/>
                                      </p:to>
                                    </p:set>
                                    <p:animEffect transition="in" filter="fade">
                                      <p:cBhvr>
                                        <p:cTn id="32" dur="2000"/>
                                        <p:tgtEl>
                                          <p:spTgt spid="6">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Effect transition="in" filter="fade">
                                      <p:cBhvr>
                                        <p:cTn id="37" dur="2000"/>
                                        <p:tgtEl>
                                          <p:spTgt spid="6">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
                                            <p:txEl>
                                              <p:pRg st="6" end="6"/>
                                            </p:txEl>
                                          </p:spTgt>
                                        </p:tgtEl>
                                        <p:attrNameLst>
                                          <p:attrName>style.visibility</p:attrName>
                                        </p:attrNameLst>
                                      </p:cBhvr>
                                      <p:to>
                                        <p:strVal val="visible"/>
                                      </p:to>
                                    </p:set>
                                    <p:animEffect transition="in" filter="fade">
                                      <p:cBhvr>
                                        <p:cTn id="42" dur="2000"/>
                                        <p:tgtEl>
                                          <p:spTgt spid="6">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6">
                                            <p:txEl>
                                              <p:pRg st="7" end="7"/>
                                            </p:txEl>
                                          </p:spTgt>
                                        </p:tgtEl>
                                        <p:attrNameLst>
                                          <p:attrName>style.visibility</p:attrName>
                                        </p:attrNameLst>
                                      </p:cBhvr>
                                      <p:to>
                                        <p:strVal val="visible"/>
                                      </p:to>
                                    </p:set>
                                    <p:animEffect transition="in" filter="fade">
                                      <p:cBhvr>
                                        <p:cTn id="47" dur="2000"/>
                                        <p:tgtEl>
                                          <p:spTgt spid="6">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6">
                                            <p:txEl>
                                              <p:pRg st="8" end="8"/>
                                            </p:txEl>
                                          </p:spTgt>
                                        </p:tgtEl>
                                        <p:attrNameLst>
                                          <p:attrName>style.visibility</p:attrName>
                                        </p:attrNameLst>
                                      </p:cBhvr>
                                      <p:to>
                                        <p:strVal val="visible"/>
                                      </p:to>
                                    </p:set>
                                    <p:animEffect transition="in" filter="fade">
                                      <p:cBhvr>
                                        <p:cTn id="52" dur="2000"/>
                                        <p:tgtEl>
                                          <p:spTgt spid="6">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6">
                                            <p:txEl>
                                              <p:pRg st="9" end="9"/>
                                            </p:txEl>
                                          </p:spTgt>
                                        </p:tgtEl>
                                        <p:attrNameLst>
                                          <p:attrName>style.visibility</p:attrName>
                                        </p:attrNameLst>
                                      </p:cBhvr>
                                      <p:to>
                                        <p:strVal val="visible"/>
                                      </p:to>
                                    </p:set>
                                    <p:animEffect transition="in" filter="fade">
                                      <p:cBhvr>
                                        <p:cTn id="57" dur="2000"/>
                                        <p:tgtEl>
                                          <p:spTgt spid="6">
                                            <p:txEl>
                                              <p:pRg st="9" end="9"/>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6">
                                            <p:txEl>
                                              <p:pRg st="10" end="10"/>
                                            </p:txEl>
                                          </p:spTgt>
                                        </p:tgtEl>
                                        <p:attrNameLst>
                                          <p:attrName>style.visibility</p:attrName>
                                        </p:attrNameLst>
                                      </p:cBhvr>
                                      <p:to>
                                        <p:strVal val="visible"/>
                                      </p:to>
                                    </p:set>
                                    <p:animEffect transition="in" filter="fade">
                                      <p:cBhvr>
                                        <p:cTn id="62" dur="2000"/>
                                        <p:tgtEl>
                                          <p:spTgt spid="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pic>
        <p:nvPicPr>
          <p:cNvPr id="5" name="Picture 4" descr="Bladder-_0.tmp"/>
          <p:cNvPicPr>
            <a:picLocks noChangeAspect="1"/>
          </p:cNvPicPr>
          <p:nvPr/>
        </p:nvPicPr>
        <p:blipFill>
          <a:blip r:embed="rId2"/>
          <a:stretch>
            <a:fillRect/>
          </a:stretch>
        </p:blipFill>
        <p:spPr>
          <a:xfrm>
            <a:off x="0" y="928670"/>
            <a:ext cx="9144000" cy="5929330"/>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0"/>
            <a:r>
              <a:rPr lang="en-US" sz="2800" dirty="0" smtClean="0">
                <a:latin typeface="Times New Roman" pitchFamily="18" charset="0"/>
                <a:cs typeface="Times New Roman" pitchFamily="18" charset="0"/>
              </a:rPr>
              <a:t>Urethra and its Sphincters </a:t>
            </a:r>
            <a:endParaRPr lang="ar-IQ" sz="2800" dirty="0">
              <a:latin typeface="Times New Roman" pitchFamily="18" charset="0"/>
              <a:cs typeface="Times New Roman" pitchFamily="18" charset="0"/>
            </a:endParaRPr>
          </a:p>
        </p:txBody>
      </p:sp>
      <p:sp>
        <p:nvSpPr>
          <p:cNvPr id="3" name="Content Placeholder 2"/>
          <p:cNvSpPr>
            <a:spLocks noGrp="1"/>
          </p:cNvSpPr>
          <p:nvPr>
            <p:ph idx="1"/>
          </p:nvPr>
        </p:nvSpPr>
        <p:spPr>
          <a:xfrm>
            <a:off x="285720" y="1285860"/>
            <a:ext cx="8572560" cy="5357850"/>
          </a:xfrm>
        </p:spPr>
        <p:style>
          <a:lnRef idx="2">
            <a:schemeClr val="accent6"/>
          </a:lnRef>
          <a:fillRef idx="1">
            <a:schemeClr val="lt1"/>
          </a:fillRef>
          <a:effectRef idx="0">
            <a:schemeClr val="accent6"/>
          </a:effectRef>
          <a:fontRef idx="minor">
            <a:schemeClr val="dk1"/>
          </a:fontRef>
        </p:style>
        <p:txBody>
          <a:bodyPr>
            <a:normAutofit fontScale="85000" lnSpcReduction="10000"/>
          </a:bodyPr>
          <a:lstStyle/>
          <a:p>
            <a:pPr algn="just" rtl="0"/>
            <a:r>
              <a:rPr lang="en-US" sz="2400" dirty="0" smtClean="0">
                <a:latin typeface="Times New Roman" pitchFamily="18" charset="0"/>
                <a:cs typeface="Times New Roman" pitchFamily="18" charset="0"/>
              </a:rPr>
              <a:t>The tube that connect the lower end (neck) of the bladder to the exterior. </a:t>
            </a:r>
          </a:p>
          <a:p>
            <a:pPr algn="just" rtl="0"/>
            <a:endParaRPr lang="en-US" sz="2400" dirty="0" smtClean="0">
              <a:latin typeface="Times New Roman" pitchFamily="18" charset="0"/>
              <a:cs typeface="Times New Roman" pitchFamily="18" charset="0"/>
            </a:endParaRPr>
          </a:p>
          <a:p>
            <a:pPr algn="just" rtl="0"/>
            <a:r>
              <a:rPr lang="en-US" sz="2400" dirty="0" smtClean="0">
                <a:latin typeface="Times New Roman" pitchFamily="18" charset="0"/>
                <a:cs typeface="Times New Roman" pitchFamily="18" charset="0"/>
              </a:rPr>
              <a:t>Male urethra is about 20 cm in length, is divided into 3 parts: prostatic urethra (3 cm), membranous urethra (1.25 cm), and penile urethra (15.75 cm). Membranous urethra is surrounded by external sphincter. </a:t>
            </a:r>
          </a:p>
          <a:p>
            <a:pPr algn="just" rtl="0"/>
            <a:r>
              <a:rPr lang="en-US" sz="2400" dirty="0" smtClean="0">
                <a:latin typeface="Times New Roman" pitchFamily="18" charset="0"/>
                <a:cs typeface="Times New Roman" pitchFamily="18" charset="0"/>
              </a:rPr>
              <a:t>The male urethra is associated with the urinary  and the reproductive system</a:t>
            </a:r>
          </a:p>
          <a:p>
            <a:pPr algn="just" rtl="0"/>
            <a:endParaRPr lang="en-US" sz="2400" dirty="0" smtClean="0">
              <a:latin typeface="Times New Roman" pitchFamily="18" charset="0"/>
              <a:cs typeface="Times New Roman" pitchFamily="18" charset="0"/>
            </a:endParaRPr>
          </a:p>
          <a:p>
            <a:pPr algn="just" rtl="0"/>
            <a:r>
              <a:rPr lang="en-US" sz="2400" dirty="0" smtClean="0">
                <a:latin typeface="Times New Roman" pitchFamily="18" charset="0"/>
                <a:cs typeface="Times New Roman" pitchFamily="18" charset="0"/>
              </a:rPr>
              <a:t>Female urethra is about 3.8 cm long. It extends from the neck of the bladder to the external </a:t>
            </a:r>
            <a:r>
              <a:rPr lang="en-US" sz="2400" dirty="0" err="1" smtClean="0">
                <a:latin typeface="Times New Roman" pitchFamily="18" charset="0"/>
                <a:cs typeface="Times New Roman" pitchFamily="18" charset="0"/>
              </a:rPr>
              <a:t>meatus</a:t>
            </a:r>
            <a:r>
              <a:rPr lang="en-US" sz="2400" dirty="0" smtClean="0">
                <a:latin typeface="Times New Roman" pitchFamily="18" charset="0"/>
                <a:cs typeface="Times New Roman" pitchFamily="18" charset="0"/>
              </a:rPr>
              <a:t>. It transverses the external sphincter and lies immediately in front of the vagina. </a:t>
            </a:r>
          </a:p>
          <a:p>
            <a:pPr algn="just" rtl="0"/>
            <a:endParaRPr lang="en-US" sz="2400" dirty="0" smtClean="0">
              <a:latin typeface="Times New Roman" pitchFamily="18" charset="0"/>
              <a:cs typeface="Times New Roman" pitchFamily="18" charset="0"/>
            </a:endParaRPr>
          </a:p>
          <a:p>
            <a:pPr algn="just" rtl="0"/>
            <a:r>
              <a:rPr lang="en-US" sz="2400" dirty="0" smtClean="0">
                <a:latin typeface="Times New Roman" pitchFamily="18" charset="0"/>
                <a:cs typeface="Times New Roman" pitchFamily="18" charset="0"/>
              </a:rPr>
              <a:t>Internal sphincter of the urethra : it is formed from thickening in the circular smooth muscle in the area of the neck of the bladder. </a:t>
            </a:r>
          </a:p>
          <a:p>
            <a:pPr algn="just" rtl="0"/>
            <a:endParaRPr lang="en-US" sz="2400" dirty="0" smtClean="0">
              <a:latin typeface="Times New Roman" pitchFamily="18" charset="0"/>
              <a:cs typeface="Times New Roman" pitchFamily="18" charset="0"/>
            </a:endParaRPr>
          </a:p>
          <a:p>
            <a:pPr algn="just" rtl="0"/>
            <a:r>
              <a:rPr lang="en-US" sz="2400" dirty="0" smtClean="0">
                <a:latin typeface="Times New Roman" pitchFamily="18" charset="0"/>
                <a:cs typeface="Times New Roman" pitchFamily="18" charset="0"/>
              </a:rPr>
              <a:t>External sphincter of the urethra: it is formed from skeletal muscle fibers (voluntary). This sphincter provides voluntary control over </a:t>
            </a:r>
            <a:r>
              <a:rPr lang="en-US" sz="2400" dirty="0" err="1" smtClean="0">
                <a:latin typeface="Times New Roman" pitchFamily="18" charset="0"/>
                <a:cs typeface="Times New Roman" pitchFamily="18" charset="0"/>
              </a:rPr>
              <a:t>micturition</a:t>
            </a:r>
            <a:r>
              <a:rPr lang="en-US" sz="2400" dirty="0" smtClean="0">
                <a:latin typeface="Times New Roman" pitchFamily="18" charset="0"/>
                <a:cs typeface="Times New Roman" pitchFamily="18" charset="0"/>
              </a:rPr>
              <a:t>. </a:t>
            </a:r>
            <a:endParaRPr lang="ar-IQ" sz="24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20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20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20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fade">
                                      <p:cBhvr>
                                        <p:cTn id="37"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latin typeface="Times New Roman" pitchFamily="18" charset="0"/>
                <a:cs typeface="Times New Roman" pitchFamily="18" charset="0"/>
              </a:rPr>
              <a:t>Urethra and its Sphincters </a:t>
            </a:r>
            <a:endParaRPr lang="ar-IQ" dirty="0"/>
          </a:p>
        </p:txBody>
      </p:sp>
      <p:pic>
        <p:nvPicPr>
          <p:cNvPr id="4" name="Content Placeholder 3" descr="urinary_bladder1310776045160.png"/>
          <p:cNvPicPr>
            <a:picLocks noGrp="1" noChangeAspect="1"/>
          </p:cNvPicPr>
          <p:nvPr>
            <p:ph sz="half" idx="1"/>
          </p:nvPr>
        </p:nvPicPr>
        <p:blipFill>
          <a:blip r:embed="rId2"/>
          <a:stretch>
            <a:fillRect/>
          </a:stretch>
        </p:blipFill>
        <p:spPr>
          <a:xfrm>
            <a:off x="0" y="1571612"/>
            <a:ext cx="4495800" cy="4857784"/>
          </a:xfrm>
        </p:spPr>
      </p:pic>
      <p:pic>
        <p:nvPicPr>
          <p:cNvPr id="7" name="Content Placeholder 6" descr="male-urethra-anatomy1335352251132.jpg"/>
          <p:cNvPicPr>
            <a:picLocks noGrp="1" noChangeAspect="1"/>
          </p:cNvPicPr>
          <p:nvPr>
            <p:ph sz="half" idx="2"/>
          </p:nvPr>
        </p:nvPicPr>
        <p:blipFill>
          <a:blip r:embed="rId3"/>
          <a:stretch>
            <a:fillRect/>
          </a:stretch>
        </p:blipFill>
        <p:spPr>
          <a:xfrm>
            <a:off x="4500562" y="1571612"/>
            <a:ext cx="4643438" cy="4857783"/>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142852"/>
            <a:ext cx="8258204" cy="642942"/>
          </a:xfrm>
        </p:spPr>
        <p:txBody>
          <a:bodyPr>
            <a:normAutofit/>
          </a:bodyPr>
          <a:lstStyle/>
          <a:p>
            <a:r>
              <a:rPr lang="en-US" sz="3600" dirty="0" smtClean="0">
                <a:latin typeface="Times New Roman" pitchFamily="18" charset="0"/>
                <a:cs typeface="Times New Roman" pitchFamily="18" charset="0"/>
              </a:rPr>
              <a:t>The Main Functions of the </a:t>
            </a:r>
            <a:r>
              <a:rPr lang="en-US" sz="3600" dirty="0">
                <a:latin typeface="Times New Roman" pitchFamily="18" charset="0"/>
                <a:cs typeface="Times New Roman" pitchFamily="18" charset="0"/>
              </a:rPr>
              <a:t>U</a:t>
            </a:r>
            <a:r>
              <a:rPr lang="en-US" sz="3600" dirty="0" smtClean="0">
                <a:latin typeface="Times New Roman" pitchFamily="18" charset="0"/>
                <a:cs typeface="Times New Roman" pitchFamily="18" charset="0"/>
              </a:rPr>
              <a:t>rinary System</a:t>
            </a:r>
            <a:endParaRPr lang="ar-IQ" sz="3600" dirty="0">
              <a:latin typeface="Times New Roman" pitchFamily="18" charset="0"/>
              <a:cs typeface="Times New Roman" pitchFamily="18" charset="0"/>
            </a:endParaRPr>
          </a:p>
        </p:txBody>
      </p:sp>
      <p:sp>
        <p:nvSpPr>
          <p:cNvPr id="3" name="Content Placeholder 2"/>
          <p:cNvSpPr>
            <a:spLocks noGrp="1"/>
          </p:cNvSpPr>
          <p:nvPr>
            <p:ph idx="1"/>
          </p:nvPr>
        </p:nvSpPr>
        <p:spPr>
          <a:xfrm>
            <a:off x="214282" y="928670"/>
            <a:ext cx="8786874" cy="5715040"/>
          </a:xfrm>
          <a:ln>
            <a:solidFill>
              <a:schemeClr val="accent1"/>
            </a:solidFill>
          </a:ln>
        </p:spPr>
        <p:style>
          <a:lnRef idx="2">
            <a:schemeClr val="accent5"/>
          </a:lnRef>
          <a:fillRef idx="1">
            <a:schemeClr val="lt1"/>
          </a:fillRef>
          <a:effectRef idx="0">
            <a:schemeClr val="accent5"/>
          </a:effectRef>
          <a:fontRef idx="minor">
            <a:schemeClr val="dk1"/>
          </a:fontRef>
        </p:style>
        <p:txBody>
          <a:bodyPr>
            <a:normAutofit fontScale="92500" lnSpcReduction="10000"/>
          </a:bodyPr>
          <a:lstStyle/>
          <a:p>
            <a:pPr marL="514350" indent="-514350" algn="l" rtl="0">
              <a:buNone/>
            </a:pPr>
            <a:endParaRPr lang="en-US" sz="2400" b="1" dirty="0" smtClean="0">
              <a:latin typeface="Times New Roman" pitchFamily="18" charset="0"/>
              <a:cs typeface="Times New Roman" pitchFamily="18" charset="0"/>
            </a:endParaRPr>
          </a:p>
          <a:p>
            <a:pPr marL="514350" indent="-514350" algn="l" rtl="0">
              <a:buNone/>
            </a:pPr>
            <a:r>
              <a:rPr lang="en-US" sz="2400" b="1" dirty="0" smtClean="0">
                <a:latin typeface="Times New Roman" pitchFamily="18" charset="0"/>
                <a:cs typeface="Times New Roman" pitchFamily="18" charset="0"/>
              </a:rPr>
              <a:t>Most functions of the urinary system are produced by kidneys</a:t>
            </a:r>
          </a:p>
          <a:p>
            <a:pPr marL="514350" indent="-514350" algn="l" rtl="0">
              <a:buNone/>
            </a:pPr>
            <a:endParaRPr lang="en-US" sz="2400" b="1" dirty="0" smtClean="0">
              <a:latin typeface="Times New Roman" pitchFamily="18" charset="0"/>
              <a:cs typeface="Times New Roman" pitchFamily="18" charset="0"/>
            </a:endParaRPr>
          </a:p>
          <a:p>
            <a:pPr marL="514350" indent="-514350" algn="l" rtl="0">
              <a:buAutoNum type="arabicPeriod"/>
            </a:pPr>
            <a:r>
              <a:rPr lang="en-US" sz="2400" b="1" dirty="0" smtClean="0">
                <a:latin typeface="Times New Roman" pitchFamily="18" charset="0"/>
                <a:cs typeface="Times New Roman" pitchFamily="18" charset="0"/>
              </a:rPr>
              <a:t>Excretion:</a:t>
            </a:r>
            <a:r>
              <a:rPr lang="en-US" sz="2400" dirty="0" smtClean="0">
                <a:latin typeface="Times New Roman" pitchFamily="18" charset="0"/>
                <a:cs typeface="Times New Roman" pitchFamily="18" charset="0"/>
              </a:rPr>
              <a:t> removal of waste products (including nitrogenous compounds, urea uric acid, excess ions and some drugs) from body fluids. </a:t>
            </a:r>
          </a:p>
          <a:p>
            <a:pPr marL="514350" indent="-514350" algn="l" rtl="0">
              <a:buAutoNum type="arabicPeriod"/>
            </a:pPr>
            <a:endParaRPr lang="en-US" sz="2400" dirty="0" smtClean="0">
              <a:latin typeface="Times New Roman" pitchFamily="18" charset="0"/>
              <a:cs typeface="Times New Roman" pitchFamily="18" charset="0"/>
            </a:endParaRPr>
          </a:p>
          <a:p>
            <a:pPr marL="514350" indent="-514350" algn="l" rtl="0">
              <a:buAutoNum type="arabicPeriod"/>
            </a:pPr>
            <a:r>
              <a:rPr lang="en-US" sz="2400" b="1" dirty="0" smtClean="0">
                <a:latin typeface="Times New Roman" pitchFamily="18" charset="0"/>
                <a:cs typeface="Times New Roman" pitchFamily="18" charset="0"/>
              </a:rPr>
              <a:t>Homeostasis of water and electrolyte concentrations within the body by: </a:t>
            </a:r>
          </a:p>
          <a:p>
            <a:pPr marL="514350" indent="-514350" algn="l" rtl="0">
              <a:buNone/>
            </a:pPr>
            <a:r>
              <a:rPr lang="en-US" sz="2400" dirty="0" smtClean="0">
                <a:latin typeface="Times New Roman" pitchFamily="18" charset="0"/>
                <a:cs typeface="Times New Roman" pitchFamily="18" charset="0"/>
              </a:rPr>
              <a:t>		• regulation of blood volume and pressure. </a:t>
            </a:r>
          </a:p>
          <a:p>
            <a:pPr marL="514350" indent="-514350" algn="l" rtl="0">
              <a:buNone/>
            </a:pP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 regulation of plasma ion concentration. </a:t>
            </a:r>
          </a:p>
          <a:p>
            <a:pPr marL="514350" indent="-514350" algn="l" rtl="0">
              <a:buNone/>
            </a:pP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 Stabilizing blood pH. </a:t>
            </a:r>
          </a:p>
          <a:p>
            <a:pPr marL="514350" indent="-514350" algn="l" rtl="0">
              <a:buNone/>
            </a:pP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 Conserving nutrients.  </a:t>
            </a:r>
          </a:p>
          <a:p>
            <a:pPr marL="514350" indent="-514350" algn="l" rtl="0">
              <a:buNone/>
            </a:pPr>
            <a:r>
              <a:rPr lang="en-US" sz="2400" b="1" dirty="0" smtClean="0">
                <a:latin typeface="Times New Roman" pitchFamily="18" charset="0"/>
                <a:cs typeface="Times New Roman" pitchFamily="18" charset="0"/>
              </a:rPr>
              <a:t>3</a:t>
            </a:r>
            <a:r>
              <a:rPr lang="en-US" sz="2400" dirty="0" smtClean="0">
                <a:latin typeface="Times New Roman" pitchFamily="18" charset="0"/>
                <a:cs typeface="Times New Roman" pitchFamily="18" charset="0"/>
              </a:rPr>
              <a:t>.   </a:t>
            </a:r>
            <a:r>
              <a:rPr lang="en-US" sz="2400" b="1" dirty="0" smtClean="0">
                <a:latin typeface="Times New Roman" pitchFamily="18" charset="0"/>
                <a:cs typeface="Times New Roman" pitchFamily="18" charset="0"/>
              </a:rPr>
              <a:t>Production of hormones:</a:t>
            </a:r>
            <a:r>
              <a:rPr lang="en-US" sz="2400" dirty="0" smtClean="0">
                <a:latin typeface="Times New Roman" pitchFamily="18" charset="0"/>
                <a:cs typeface="Times New Roman" pitchFamily="18" charset="0"/>
              </a:rPr>
              <a:t> Renin, erythropoietin, </a:t>
            </a:r>
            <a:r>
              <a:rPr lang="en-US" sz="2400" dirty="0" err="1" smtClean="0">
                <a:latin typeface="Times New Roman" pitchFamily="18" charset="0"/>
                <a:cs typeface="Times New Roman" pitchFamily="18" charset="0"/>
              </a:rPr>
              <a:t>thrombopoietin</a:t>
            </a:r>
            <a:endParaRPr lang="en-US" sz="2400" dirty="0" smtClean="0">
              <a:latin typeface="Times New Roman" pitchFamily="18" charset="0"/>
              <a:cs typeface="Times New Roman" pitchFamily="18" charset="0"/>
            </a:endParaRPr>
          </a:p>
          <a:p>
            <a:pPr marL="514350" indent="-514350" algn="l" rtl="0">
              <a:buNone/>
            </a:pPr>
            <a:r>
              <a:rPr lang="en-US" sz="2400" b="1" dirty="0" smtClean="0">
                <a:latin typeface="Times New Roman" pitchFamily="18" charset="0"/>
                <a:cs typeface="Times New Roman" pitchFamily="18" charset="0"/>
              </a:rPr>
              <a:t>4.</a:t>
            </a:r>
            <a:r>
              <a:rPr lang="en-US" sz="2400" dirty="0" smtClean="0">
                <a:latin typeface="Times New Roman" pitchFamily="18" charset="0"/>
                <a:cs typeface="Times New Roman" pitchFamily="18" charset="0"/>
              </a:rPr>
              <a:t>   </a:t>
            </a:r>
            <a:r>
              <a:rPr lang="en-US" sz="2400" b="1" dirty="0" smtClean="0">
                <a:latin typeface="Times New Roman" pitchFamily="18" charset="0"/>
                <a:cs typeface="Times New Roman" pitchFamily="18" charset="0"/>
              </a:rPr>
              <a:t>Activate vitamin D</a:t>
            </a:r>
            <a:r>
              <a:rPr lang="en-US" sz="2400" dirty="0" smtClean="0">
                <a:latin typeface="Times New Roman" pitchFamily="18" charset="0"/>
                <a:cs typeface="Times New Roman" pitchFamily="18" charset="0"/>
              </a:rPr>
              <a:t>. </a:t>
            </a:r>
            <a:endParaRPr lang="ar-IQ" sz="2400" dirty="0">
              <a:latin typeface="Times New Roman" pitchFamily="18" charset="0"/>
              <a:cs typeface="Times New Roman" pitchFamily="18"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20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20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20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20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20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2000"/>
                                        <p:tgtEl>
                                          <p:spTgt spid="3">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fade">
                                      <p:cBhvr>
                                        <p:cTn id="47" dur="2000"/>
                                        <p:tgtEl>
                                          <p:spTgt spid="3">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11" end="11"/>
                                            </p:txEl>
                                          </p:spTgt>
                                        </p:tgtEl>
                                        <p:attrNameLst>
                                          <p:attrName>style.visibility</p:attrName>
                                        </p:attrNameLst>
                                      </p:cBhvr>
                                      <p:to>
                                        <p:strVal val="visible"/>
                                      </p:to>
                                    </p:set>
                                    <p:animEffect transition="in" filter="fade">
                                      <p:cBhvr>
                                        <p:cTn id="52" dur="20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err="1" smtClean="0">
                <a:latin typeface="Times New Roman" pitchFamily="18" charset="0"/>
                <a:cs typeface="Times New Roman" pitchFamily="18" charset="0"/>
              </a:rPr>
              <a:t>Micturition</a:t>
            </a:r>
            <a:r>
              <a:rPr lang="en-US" dirty="0" smtClean="0"/>
              <a:t> </a:t>
            </a:r>
            <a:endParaRPr lang="ar-IQ" dirty="0"/>
          </a:p>
        </p:txBody>
      </p:sp>
      <p:sp>
        <p:nvSpPr>
          <p:cNvPr id="6" name="Content Placeholder 5"/>
          <p:cNvSpPr>
            <a:spLocks noGrp="1"/>
          </p:cNvSpPr>
          <p:nvPr>
            <p:ph idx="1"/>
          </p:nvPr>
        </p:nvSpPr>
        <p:spPr>
          <a:ln w="28575">
            <a:solidFill>
              <a:schemeClr val="accent1"/>
            </a:solidFill>
          </a:ln>
        </p:spPr>
        <p:style>
          <a:lnRef idx="2">
            <a:schemeClr val="accent6"/>
          </a:lnRef>
          <a:fillRef idx="1">
            <a:schemeClr val="lt1"/>
          </a:fillRef>
          <a:effectRef idx="0">
            <a:schemeClr val="accent6"/>
          </a:effectRef>
          <a:fontRef idx="minor">
            <a:schemeClr val="dk1"/>
          </a:fontRef>
        </p:style>
        <p:txBody>
          <a:bodyPr>
            <a:normAutofit fontScale="62500" lnSpcReduction="20000"/>
          </a:bodyPr>
          <a:lstStyle/>
          <a:p>
            <a:pPr algn="just" rtl="0"/>
            <a:r>
              <a:rPr lang="en-US" dirty="0" smtClean="0">
                <a:latin typeface="Times New Roman" pitchFamily="18" charset="0"/>
                <a:cs typeface="Times New Roman" pitchFamily="18" charset="0"/>
              </a:rPr>
              <a:t>when 300 -400 ml of urine have accumulated in the bladder, sensory nerve fibers in the bladder wall sensitive to stretch are stimulated. </a:t>
            </a:r>
          </a:p>
          <a:p>
            <a:pPr algn="just" rtl="0"/>
            <a:endParaRPr lang="en-US" dirty="0" smtClean="0">
              <a:latin typeface="Times New Roman" pitchFamily="18" charset="0"/>
              <a:cs typeface="Times New Roman" pitchFamily="18" charset="0"/>
            </a:endParaRPr>
          </a:p>
          <a:p>
            <a:pPr algn="just" rtl="0"/>
            <a:r>
              <a:rPr lang="en-US" dirty="0" smtClean="0">
                <a:latin typeface="Times New Roman" pitchFamily="18" charset="0"/>
                <a:cs typeface="Times New Roman" pitchFamily="18" charset="0"/>
              </a:rPr>
              <a:t>In the infant this initiates spinal reflex and </a:t>
            </a:r>
            <a:r>
              <a:rPr lang="en-US" dirty="0" err="1" smtClean="0">
                <a:latin typeface="Times New Roman" pitchFamily="18" charset="0"/>
                <a:cs typeface="Times New Roman" pitchFamily="18" charset="0"/>
              </a:rPr>
              <a:t>micturation</a:t>
            </a:r>
            <a:r>
              <a:rPr lang="en-US" dirty="0" smtClean="0">
                <a:latin typeface="Times New Roman" pitchFamily="18" charset="0"/>
                <a:cs typeface="Times New Roman" pitchFamily="18" charset="0"/>
              </a:rPr>
              <a:t> occurs, urine passed in the response to the parasympathetic stimulation of the bladder causing contraction of the </a:t>
            </a:r>
            <a:r>
              <a:rPr lang="en-US" dirty="0" err="1" smtClean="0">
                <a:latin typeface="Times New Roman" pitchFamily="18" charset="0"/>
                <a:cs typeface="Times New Roman" pitchFamily="18" charset="0"/>
              </a:rPr>
              <a:t>detrusor</a:t>
            </a:r>
            <a:r>
              <a:rPr lang="en-US" dirty="0" smtClean="0">
                <a:latin typeface="Times New Roman" pitchFamily="18" charset="0"/>
                <a:cs typeface="Times New Roman" pitchFamily="18" charset="0"/>
              </a:rPr>
              <a:t> muscle and relaxation of the internal sphincter, urine is expelled from the bladder and passes through the urethra before leaving the body. </a:t>
            </a:r>
          </a:p>
          <a:p>
            <a:pPr algn="just" rtl="0"/>
            <a:endParaRPr lang="en-US" dirty="0" smtClean="0">
              <a:latin typeface="Times New Roman" pitchFamily="18" charset="0"/>
              <a:cs typeface="Times New Roman" pitchFamily="18" charset="0"/>
            </a:endParaRPr>
          </a:p>
          <a:p>
            <a:pPr algn="just" rtl="0"/>
            <a:r>
              <a:rPr lang="en-US" dirty="0" smtClean="0">
                <a:latin typeface="Times New Roman" pitchFamily="18" charset="0"/>
                <a:cs typeface="Times New Roman" pitchFamily="18" charset="0"/>
              </a:rPr>
              <a:t>When the nervous system is fully developed the </a:t>
            </a:r>
            <a:r>
              <a:rPr lang="en-US" dirty="0" err="1" smtClean="0">
                <a:latin typeface="Times New Roman" pitchFamily="18" charset="0"/>
                <a:cs typeface="Times New Roman" pitchFamily="18" charset="0"/>
              </a:rPr>
              <a:t>micturition</a:t>
            </a:r>
            <a:r>
              <a:rPr lang="en-US" dirty="0" smtClean="0">
                <a:latin typeface="Times New Roman" pitchFamily="18" charset="0"/>
                <a:cs typeface="Times New Roman" pitchFamily="18" charset="0"/>
              </a:rPr>
              <a:t> reflex is stimulated but sensory impulses also pass upwards to the brain and there is  </a:t>
            </a:r>
            <a:r>
              <a:rPr lang="en-US" dirty="0" err="1" smtClean="0">
                <a:latin typeface="Times New Roman" pitchFamily="18" charset="0"/>
                <a:cs typeface="Times New Roman" pitchFamily="18" charset="0"/>
              </a:rPr>
              <a:t>awarness</a:t>
            </a:r>
            <a:r>
              <a:rPr lang="en-US" dirty="0" smtClean="0">
                <a:latin typeface="Times New Roman" pitchFamily="18" charset="0"/>
                <a:cs typeface="Times New Roman" pitchFamily="18" charset="0"/>
              </a:rPr>
              <a:t> of the need to pass urine. By learned and conscious effect contraction of the external urethral sphincter and muscles of the pelvic floor can inhibit </a:t>
            </a:r>
            <a:r>
              <a:rPr lang="en-US" dirty="0" err="1" smtClean="0">
                <a:latin typeface="Times New Roman" pitchFamily="18" charset="0"/>
                <a:cs typeface="Times New Roman" pitchFamily="18" charset="0"/>
              </a:rPr>
              <a:t>micturition</a:t>
            </a:r>
            <a:r>
              <a:rPr lang="en-US" dirty="0" smtClean="0">
                <a:latin typeface="Times New Roman" pitchFamily="18" charset="0"/>
                <a:cs typeface="Times New Roman" pitchFamily="18" charset="0"/>
              </a:rPr>
              <a:t> until it is convenient to empty the bladder. </a:t>
            </a:r>
          </a:p>
          <a:p>
            <a:pPr algn="just" rtl="0">
              <a:buNone/>
            </a:pPr>
            <a:r>
              <a:rPr lang="en-US" dirty="0" smtClean="0">
                <a:latin typeface="Times New Roman" pitchFamily="18" charset="0"/>
                <a:cs typeface="Times New Roman" pitchFamily="18" charset="0"/>
              </a:rPr>
              <a:t>	When </a:t>
            </a:r>
            <a:r>
              <a:rPr lang="en-US" dirty="0" err="1" smtClean="0">
                <a:latin typeface="Times New Roman" pitchFamily="18" charset="0"/>
                <a:cs typeface="Times New Roman" pitchFamily="18" charset="0"/>
              </a:rPr>
              <a:t>detrusor</a:t>
            </a:r>
            <a:r>
              <a:rPr lang="en-US" dirty="0" smtClean="0">
                <a:latin typeface="Times New Roman" pitchFamily="18" charset="0"/>
                <a:cs typeface="Times New Roman" pitchFamily="18" charset="0"/>
              </a:rPr>
              <a:t> muscle contract and there is reflex relaxation of the internal sphincter and voluntary relaxation of the external sphincter.</a:t>
            </a:r>
            <a:endParaRPr lang="ar-IQ"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fade">
                                      <p:cBhvr>
                                        <p:cTn id="7" dur="2000"/>
                                        <p:tgtEl>
                                          <p:spTgt spid="6">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20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20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fade">
                                      <p:cBhvr>
                                        <p:cTn id="22" dur="2000"/>
                                        <p:tgtEl>
                                          <p:spTgt spid="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fade">
                                      <p:cBhvr>
                                        <p:cTn id="27" dur="20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214290"/>
            <a:ext cx="8229600" cy="357190"/>
          </a:xfrm>
        </p:spPr>
        <p:txBody>
          <a:bodyPr>
            <a:noAutofit/>
          </a:bodyPr>
          <a:lstStyle/>
          <a:p>
            <a:r>
              <a:rPr lang="en-US" sz="3200" dirty="0" smtClean="0">
                <a:latin typeface="Times New Roman" pitchFamily="18" charset="0"/>
                <a:cs typeface="Times New Roman" pitchFamily="18" charset="0"/>
              </a:rPr>
              <a:t>kidneys</a:t>
            </a:r>
            <a:endParaRPr lang="ar-IQ" sz="3200" dirty="0">
              <a:latin typeface="Times New Roman" pitchFamily="18" charset="0"/>
              <a:cs typeface="Times New Roman" pitchFamily="18" charset="0"/>
            </a:endParaRPr>
          </a:p>
        </p:txBody>
      </p:sp>
      <p:sp>
        <p:nvSpPr>
          <p:cNvPr id="3" name="Content Placeholder 2"/>
          <p:cNvSpPr>
            <a:spLocks noGrp="1"/>
          </p:cNvSpPr>
          <p:nvPr>
            <p:ph idx="1"/>
          </p:nvPr>
        </p:nvSpPr>
        <p:spPr>
          <a:xfrm>
            <a:off x="214282" y="642918"/>
            <a:ext cx="8786874" cy="6000792"/>
          </a:xfrm>
          <a:ln w="57150">
            <a:solidFill>
              <a:schemeClr val="accent1"/>
            </a:solidFill>
          </a:ln>
          <a:effectLst>
            <a:outerShdw blurRad="76200" dir="18900000" sy="23000" kx="-1200000" algn="bl" rotWithShape="0">
              <a:prstClr val="black">
                <a:alpha val="20000"/>
              </a:prstClr>
            </a:outerShdw>
          </a:effectLst>
        </p:spPr>
        <p:style>
          <a:lnRef idx="2">
            <a:schemeClr val="accent6"/>
          </a:lnRef>
          <a:fillRef idx="1">
            <a:schemeClr val="lt1"/>
          </a:fillRef>
          <a:effectRef idx="0">
            <a:schemeClr val="accent6"/>
          </a:effectRef>
          <a:fontRef idx="minor">
            <a:schemeClr val="dk1"/>
          </a:fontRef>
        </p:style>
        <p:txBody>
          <a:bodyPr>
            <a:normAutofit fontScale="47500" lnSpcReduction="20000"/>
          </a:bodyPr>
          <a:lstStyle/>
          <a:p>
            <a:pPr algn="just" rtl="0"/>
            <a:endParaRPr lang="en-US" dirty="0" smtClean="0">
              <a:latin typeface="Times New Roman" pitchFamily="18" charset="0"/>
              <a:cs typeface="Times New Roman" pitchFamily="18" charset="0"/>
            </a:endParaRPr>
          </a:p>
          <a:p>
            <a:pPr algn="just" rtl="0"/>
            <a:endParaRPr lang="en-US" dirty="0" smtClean="0">
              <a:latin typeface="Times New Roman" pitchFamily="18" charset="0"/>
              <a:cs typeface="Times New Roman" pitchFamily="18" charset="0"/>
            </a:endParaRPr>
          </a:p>
          <a:p>
            <a:pPr algn="just" rtl="0"/>
            <a:r>
              <a:rPr lang="en-US" sz="3400" dirty="0" smtClean="0">
                <a:latin typeface="Times New Roman" pitchFamily="18" charset="0"/>
                <a:cs typeface="Times New Roman" pitchFamily="18" charset="0"/>
              </a:rPr>
              <a:t>Kidneys are bean-shaped organs, about 11 cm long, 6 cm wide, 3 cm thick and weight 150 g. in the medial border of each kidney there is a renal helium.  </a:t>
            </a:r>
          </a:p>
          <a:p>
            <a:pPr algn="just" rtl="0"/>
            <a:r>
              <a:rPr lang="en-US" sz="3400" dirty="0" smtClean="0">
                <a:latin typeface="Times New Roman" pitchFamily="18" charset="0"/>
                <a:cs typeface="Times New Roman" pitchFamily="18" charset="0"/>
              </a:rPr>
              <a:t>located just above the waist between the peritoneum and the posterior wall of the abdomen</a:t>
            </a:r>
          </a:p>
          <a:p>
            <a:pPr algn="just" rtl="0"/>
            <a:r>
              <a:rPr lang="en-US" sz="3400" dirty="0" smtClean="0">
                <a:latin typeface="Times New Roman" pitchFamily="18" charset="0"/>
                <a:cs typeface="Times New Roman" pitchFamily="18" charset="0"/>
              </a:rPr>
              <a:t>Because their position is posterior to the peritoneum of the abdominal cavity they are said to be </a:t>
            </a:r>
            <a:r>
              <a:rPr lang="en-US" sz="3400" b="1" dirty="0" smtClean="0">
                <a:latin typeface="Times New Roman" pitchFamily="18" charset="0"/>
                <a:cs typeface="Times New Roman" pitchFamily="18" charset="0"/>
              </a:rPr>
              <a:t>retroperitoneal</a:t>
            </a:r>
            <a:r>
              <a:rPr lang="en-US" sz="3400" dirty="0" smtClean="0">
                <a:latin typeface="Times New Roman" pitchFamily="18" charset="0"/>
                <a:cs typeface="Times New Roman" pitchFamily="18" charset="0"/>
              </a:rPr>
              <a:t> organs. </a:t>
            </a:r>
          </a:p>
          <a:p>
            <a:pPr algn="just" rtl="0"/>
            <a:r>
              <a:rPr lang="en-US" sz="3400" dirty="0" smtClean="0">
                <a:latin typeface="Times New Roman" pitchFamily="18" charset="0"/>
                <a:cs typeface="Times New Roman" pitchFamily="18" charset="0"/>
              </a:rPr>
              <a:t>The kidneys are located between the level of the last thoracic and third lumbar vertebrae</a:t>
            </a:r>
          </a:p>
          <a:p>
            <a:pPr algn="just" rtl="0"/>
            <a:r>
              <a:rPr lang="en-US" sz="3400" dirty="0" smtClean="0">
                <a:latin typeface="Times New Roman" pitchFamily="18" charset="0"/>
                <a:cs typeface="Times New Roman" pitchFamily="18" charset="0"/>
              </a:rPr>
              <a:t>The right kidney is slightly lower than the left. </a:t>
            </a:r>
          </a:p>
          <a:p>
            <a:pPr algn="just" rtl="0"/>
            <a:r>
              <a:rPr lang="en-US" sz="3400" dirty="0" smtClean="0">
                <a:latin typeface="Times New Roman" pitchFamily="18" charset="0"/>
                <a:cs typeface="Times New Roman" pitchFamily="18" charset="0"/>
              </a:rPr>
              <a:t>Each kidney is surrounded by a renal capsule, adipose tissue and renal fascia. </a:t>
            </a:r>
          </a:p>
          <a:p>
            <a:pPr algn="just" rtl="0"/>
            <a:r>
              <a:rPr lang="en-US" sz="3400" dirty="0" smtClean="0">
                <a:latin typeface="Times New Roman" pitchFamily="18" charset="0"/>
                <a:cs typeface="Times New Roman" pitchFamily="18" charset="0"/>
              </a:rPr>
              <a:t>The kidneys lie on either side of the vertebral column, so each kidney is associated with a different group of structures: </a:t>
            </a:r>
          </a:p>
          <a:p>
            <a:pPr algn="just" rtl="0">
              <a:buNone/>
            </a:pPr>
            <a:r>
              <a:rPr lang="en-US" sz="3400" dirty="0">
                <a:solidFill>
                  <a:schemeClr val="accent4">
                    <a:lumMod val="50000"/>
                  </a:schemeClr>
                </a:solidFill>
                <a:latin typeface="Times New Roman" pitchFamily="18" charset="0"/>
                <a:cs typeface="Times New Roman" pitchFamily="18" charset="0"/>
              </a:rPr>
              <a:t>	</a:t>
            </a:r>
            <a:endParaRPr lang="en-US" sz="3400" dirty="0" smtClean="0">
              <a:solidFill>
                <a:schemeClr val="accent4">
                  <a:lumMod val="50000"/>
                </a:schemeClr>
              </a:solidFill>
              <a:latin typeface="Times New Roman" pitchFamily="18" charset="0"/>
              <a:cs typeface="Times New Roman" pitchFamily="18" charset="0"/>
            </a:endParaRPr>
          </a:p>
          <a:p>
            <a:pPr algn="just" rtl="0">
              <a:buNone/>
            </a:pPr>
            <a:r>
              <a:rPr lang="en-US" sz="3400" b="1" dirty="0" smtClean="0">
                <a:solidFill>
                  <a:schemeClr val="accent4">
                    <a:lumMod val="50000"/>
                  </a:schemeClr>
                </a:solidFill>
                <a:latin typeface="Times New Roman" pitchFamily="18" charset="0"/>
                <a:cs typeface="Times New Roman" pitchFamily="18" charset="0"/>
              </a:rPr>
              <a:t>	Right kidney:</a:t>
            </a:r>
            <a:r>
              <a:rPr lang="en-US" sz="3400" dirty="0" smtClean="0">
                <a:solidFill>
                  <a:schemeClr val="accent4">
                    <a:lumMod val="50000"/>
                  </a:schemeClr>
                </a:solidFill>
                <a:latin typeface="Times New Roman" pitchFamily="18" charset="0"/>
                <a:cs typeface="Times New Roman" pitchFamily="18" charset="0"/>
              </a:rPr>
              <a:t> </a:t>
            </a:r>
          </a:p>
          <a:p>
            <a:pPr algn="just" rtl="0">
              <a:buNone/>
            </a:pPr>
            <a:r>
              <a:rPr lang="en-US" sz="3400" dirty="0">
                <a:latin typeface="Times New Roman" pitchFamily="18" charset="0"/>
                <a:cs typeface="Times New Roman" pitchFamily="18" charset="0"/>
              </a:rPr>
              <a:t>	</a:t>
            </a:r>
            <a:r>
              <a:rPr lang="en-US" sz="3400" dirty="0" smtClean="0">
                <a:latin typeface="Times New Roman" pitchFamily="18" charset="0"/>
                <a:cs typeface="Times New Roman" pitchFamily="18" charset="0"/>
              </a:rPr>
              <a:t>	</a:t>
            </a:r>
            <a:r>
              <a:rPr lang="en-US" sz="3400" i="1" dirty="0" smtClean="0">
                <a:latin typeface="Times New Roman" pitchFamily="18" charset="0"/>
                <a:cs typeface="Times New Roman" pitchFamily="18" charset="0"/>
              </a:rPr>
              <a:t>superiorly</a:t>
            </a:r>
            <a:r>
              <a:rPr lang="en-US" sz="3400" dirty="0" smtClean="0">
                <a:latin typeface="Times New Roman" pitchFamily="18" charset="0"/>
                <a:cs typeface="Times New Roman" pitchFamily="18" charset="0"/>
              </a:rPr>
              <a:t> – the right adrenal gland </a:t>
            </a:r>
          </a:p>
          <a:p>
            <a:pPr algn="just" rtl="0">
              <a:buNone/>
            </a:pPr>
            <a:r>
              <a:rPr lang="en-US" sz="3400" dirty="0">
                <a:latin typeface="Times New Roman" pitchFamily="18" charset="0"/>
                <a:cs typeface="Times New Roman" pitchFamily="18" charset="0"/>
              </a:rPr>
              <a:t>	</a:t>
            </a:r>
            <a:r>
              <a:rPr lang="en-US" sz="3400" dirty="0" smtClean="0">
                <a:latin typeface="Times New Roman" pitchFamily="18" charset="0"/>
                <a:cs typeface="Times New Roman" pitchFamily="18" charset="0"/>
              </a:rPr>
              <a:t>	</a:t>
            </a:r>
            <a:r>
              <a:rPr lang="en-US" sz="3400" i="1" dirty="0" smtClean="0">
                <a:latin typeface="Times New Roman" pitchFamily="18" charset="0"/>
                <a:cs typeface="Times New Roman" pitchFamily="18" charset="0"/>
              </a:rPr>
              <a:t>Anteriorly</a:t>
            </a:r>
            <a:r>
              <a:rPr lang="en-US" sz="3400" dirty="0" smtClean="0">
                <a:latin typeface="Times New Roman" pitchFamily="18" charset="0"/>
                <a:cs typeface="Times New Roman" pitchFamily="18" charset="0"/>
              </a:rPr>
              <a:t> – the right lobe of liver, the duodenum and the hepatic flexure of the colon.  </a:t>
            </a:r>
          </a:p>
          <a:p>
            <a:pPr algn="just" rtl="0">
              <a:buNone/>
            </a:pPr>
            <a:r>
              <a:rPr lang="en-US" sz="3400" dirty="0">
                <a:latin typeface="Times New Roman" pitchFamily="18" charset="0"/>
                <a:cs typeface="Times New Roman" pitchFamily="18" charset="0"/>
              </a:rPr>
              <a:t>	</a:t>
            </a:r>
            <a:r>
              <a:rPr lang="en-US" sz="3400" dirty="0" smtClean="0">
                <a:latin typeface="Times New Roman" pitchFamily="18" charset="0"/>
                <a:cs typeface="Times New Roman" pitchFamily="18" charset="0"/>
              </a:rPr>
              <a:t>	</a:t>
            </a:r>
            <a:r>
              <a:rPr lang="en-US" sz="3400" i="1" dirty="0" smtClean="0">
                <a:latin typeface="Times New Roman" pitchFamily="18" charset="0"/>
                <a:cs typeface="Times New Roman" pitchFamily="18" charset="0"/>
              </a:rPr>
              <a:t>Posteriorly</a:t>
            </a:r>
            <a:r>
              <a:rPr lang="en-US" sz="3400" dirty="0" smtClean="0">
                <a:latin typeface="Times New Roman" pitchFamily="18" charset="0"/>
                <a:cs typeface="Times New Roman" pitchFamily="18" charset="0"/>
              </a:rPr>
              <a:t> – the diaphragm, and the muscles of the posterior  abdominal wall.		</a:t>
            </a:r>
          </a:p>
          <a:p>
            <a:pPr algn="just" rtl="0">
              <a:buNone/>
            </a:pPr>
            <a:r>
              <a:rPr lang="en-US" sz="3400" dirty="0">
                <a:latin typeface="Times New Roman" pitchFamily="18" charset="0"/>
                <a:cs typeface="Times New Roman" pitchFamily="18" charset="0"/>
              </a:rPr>
              <a:t>	</a:t>
            </a:r>
            <a:endParaRPr lang="en-US" sz="3400" dirty="0" smtClean="0">
              <a:latin typeface="Times New Roman" pitchFamily="18" charset="0"/>
              <a:cs typeface="Times New Roman" pitchFamily="18" charset="0"/>
            </a:endParaRPr>
          </a:p>
          <a:p>
            <a:pPr algn="just" rtl="0">
              <a:buNone/>
            </a:pPr>
            <a:r>
              <a:rPr lang="en-US" sz="3400" b="1" dirty="0" smtClean="0">
                <a:solidFill>
                  <a:schemeClr val="accent4">
                    <a:lumMod val="50000"/>
                  </a:schemeClr>
                </a:solidFill>
                <a:latin typeface="Times New Roman" pitchFamily="18" charset="0"/>
                <a:cs typeface="Times New Roman" pitchFamily="18" charset="0"/>
              </a:rPr>
              <a:t>	Left Kidney: </a:t>
            </a:r>
          </a:p>
          <a:p>
            <a:pPr algn="just" rtl="0">
              <a:buNone/>
            </a:pPr>
            <a:r>
              <a:rPr lang="en-US" sz="3400" dirty="0">
                <a:latin typeface="Times New Roman" pitchFamily="18" charset="0"/>
                <a:cs typeface="Times New Roman" pitchFamily="18" charset="0"/>
              </a:rPr>
              <a:t>	</a:t>
            </a:r>
            <a:r>
              <a:rPr lang="en-US" sz="3400" dirty="0" smtClean="0">
                <a:latin typeface="Times New Roman" pitchFamily="18" charset="0"/>
                <a:cs typeface="Times New Roman" pitchFamily="18" charset="0"/>
              </a:rPr>
              <a:t>	</a:t>
            </a:r>
            <a:r>
              <a:rPr lang="en-US" sz="3400" i="1" dirty="0" smtClean="0">
                <a:latin typeface="Times New Roman" pitchFamily="18" charset="0"/>
                <a:cs typeface="Times New Roman" pitchFamily="18" charset="0"/>
              </a:rPr>
              <a:t>Superior</a:t>
            </a:r>
            <a:r>
              <a:rPr lang="en-US" sz="3400" dirty="0" smtClean="0">
                <a:latin typeface="Times New Roman" pitchFamily="18" charset="0"/>
                <a:cs typeface="Times New Roman" pitchFamily="18" charset="0"/>
              </a:rPr>
              <a:t>  –  the left adrenal gland </a:t>
            </a:r>
          </a:p>
          <a:p>
            <a:pPr algn="just" rtl="0">
              <a:buNone/>
            </a:pPr>
            <a:r>
              <a:rPr lang="en-US" sz="3400" dirty="0">
                <a:latin typeface="Times New Roman" pitchFamily="18" charset="0"/>
                <a:cs typeface="Times New Roman" pitchFamily="18" charset="0"/>
              </a:rPr>
              <a:t>		</a:t>
            </a:r>
            <a:r>
              <a:rPr lang="en-US" sz="3400" i="1" dirty="0" smtClean="0">
                <a:latin typeface="Times New Roman" pitchFamily="18" charset="0"/>
                <a:cs typeface="Times New Roman" pitchFamily="18" charset="0"/>
              </a:rPr>
              <a:t>Anteriorly</a:t>
            </a:r>
            <a:r>
              <a:rPr lang="en-US" sz="3400" dirty="0" smtClean="0">
                <a:latin typeface="Times New Roman" pitchFamily="18" charset="0"/>
                <a:cs typeface="Times New Roman" pitchFamily="18" charset="0"/>
              </a:rPr>
              <a:t> –the spleen, stomach, pancreas, jejunum and </a:t>
            </a:r>
            <a:r>
              <a:rPr lang="en-US" sz="3400" dirty="0" err="1" smtClean="0">
                <a:latin typeface="Times New Roman" pitchFamily="18" charset="0"/>
                <a:cs typeface="Times New Roman" pitchFamily="18" charset="0"/>
              </a:rPr>
              <a:t>splenic</a:t>
            </a:r>
            <a:r>
              <a:rPr lang="en-US" sz="3400" dirty="0" smtClean="0">
                <a:latin typeface="Times New Roman" pitchFamily="18" charset="0"/>
                <a:cs typeface="Times New Roman" pitchFamily="18" charset="0"/>
              </a:rPr>
              <a:t> flexure of the colon. </a:t>
            </a:r>
          </a:p>
          <a:p>
            <a:pPr algn="just" rtl="0">
              <a:buNone/>
            </a:pPr>
            <a:r>
              <a:rPr lang="en-US" sz="3400" dirty="0">
                <a:latin typeface="Times New Roman" pitchFamily="18" charset="0"/>
                <a:cs typeface="Times New Roman" pitchFamily="18" charset="0"/>
              </a:rPr>
              <a:t>	</a:t>
            </a:r>
            <a:r>
              <a:rPr lang="en-US" sz="3400" dirty="0" smtClean="0">
                <a:latin typeface="Times New Roman" pitchFamily="18" charset="0"/>
                <a:cs typeface="Times New Roman" pitchFamily="18" charset="0"/>
              </a:rPr>
              <a:t>	</a:t>
            </a:r>
            <a:r>
              <a:rPr lang="en-US" sz="3400" i="1" dirty="0" smtClean="0">
                <a:latin typeface="Times New Roman" pitchFamily="18" charset="0"/>
                <a:cs typeface="Times New Roman" pitchFamily="18" charset="0"/>
              </a:rPr>
              <a:t>Posteriorly </a:t>
            </a:r>
            <a:r>
              <a:rPr lang="en-US" sz="3400" dirty="0" smtClean="0">
                <a:latin typeface="Times New Roman" pitchFamily="18" charset="0"/>
                <a:cs typeface="Times New Roman" pitchFamily="18" charset="0"/>
              </a:rPr>
              <a:t>- the diaphragm and muscles of the posterior abdominal wall.</a:t>
            </a:r>
          </a:p>
          <a:p>
            <a:pPr algn="just" rtl="0">
              <a:buNone/>
            </a:pPr>
            <a:r>
              <a:rPr lang="en-US" sz="3400" dirty="0">
                <a:latin typeface="Times New Roman" pitchFamily="18" charset="0"/>
                <a:cs typeface="Times New Roman" pitchFamily="18" charset="0"/>
              </a:rPr>
              <a:t>	</a:t>
            </a:r>
            <a:r>
              <a:rPr lang="en-US" sz="3400"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 </a:t>
            </a:r>
            <a:endParaRPr lang="ar-IQ"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down)">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down)">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wipe(down)">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wipe(down)">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wipe(down)">
                                      <p:cBhvr>
                                        <p:cTn id="47" dur="500"/>
                                        <p:tgtEl>
                                          <p:spTgt spid="3">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3">
                                            <p:txEl>
                                              <p:pRg st="10" end="10"/>
                                            </p:txEl>
                                          </p:spTgt>
                                        </p:tgtEl>
                                        <p:attrNameLst>
                                          <p:attrName>style.visibility</p:attrName>
                                        </p:attrNameLst>
                                      </p:cBhvr>
                                      <p:to>
                                        <p:strVal val="visible"/>
                                      </p:to>
                                    </p:set>
                                    <p:animEffect transition="in" filter="wipe(down)">
                                      <p:cBhvr>
                                        <p:cTn id="52" dur="500"/>
                                        <p:tgtEl>
                                          <p:spTgt spid="3">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3">
                                            <p:txEl>
                                              <p:pRg st="11" end="11"/>
                                            </p:txEl>
                                          </p:spTgt>
                                        </p:tgtEl>
                                        <p:attrNameLst>
                                          <p:attrName>style.visibility</p:attrName>
                                        </p:attrNameLst>
                                      </p:cBhvr>
                                      <p:to>
                                        <p:strVal val="visible"/>
                                      </p:to>
                                    </p:set>
                                    <p:animEffect transition="in" filter="wipe(down)">
                                      <p:cBhvr>
                                        <p:cTn id="57" dur="500"/>
                                        <p:tgtEl>
                                          <p:spTgt spid="3">
                                            <p:txEl>
                                              <p:pRg st="11" end="1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3">
                                            <p:txEl>
                                              <p:pRg st="12" end="12"/>
                                            </p:txEl>
                                          </p:spTgt>
                                        </p:tgtEl>
                                        <p:attrNameLst>
                                          <p:attrName>style.visibility</p:attrName>
                                        </p:attrNameLst>
                                      </p:cBhvr>
                                      <p:to>
                                        <p:strVal val="visible"/>
                                      </p:to>
                                    </p:set>
                                    <p:animEffect transition="in" filter="wipe(down)">
                                      <p:cBhvr>
                                        <p:cTn id="62" dur="500"/>
                                        <p:tgtEl>
                                          <p:spTgt spid="3">
                                            <p:txEl>
                                              <p:pRg st="12" end="12"/>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3">
                                            <p:txEl>
                                              <p:pRg st="13" end="13"/>
                                            </p:txEl>
                                          </p:spTgt>
                                        </p:tgtEl>
                                        <p:attrNameLst>
                                          <p:attrName>style.visibility</p:attrName>
                                        </p:attrNameLst>
                                      </p:cBhvr>
                                      <p:to>
                                        <p:strVal val="visible"/>
                                      </p:to>
                                    </p:set>
                                    <p:animEffect transition="in" filter="wipe(down)">
                                      <p:cBhvr>
                                        <p:cTn id="67" dur="500"/>
                                        <p:tgtEl>
                                          <p:spTgt spid="3">
                                            <p:txEl>
                                              <p:pRg st="13" end="13"/>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3">
                                            <p:txEl>
                                              <p:pRg st="14" end="14"/>
                                            </p:txEl>
                                          </p:spTgt>
                                        </p:tgtEl>
                                        <p:attrNameLst>
                                          <p:attrName>style.visibility</p:attrName>
                                        </p:attrNameLst>
                                      </p:cBhvr>
                                      <p:to>
                                        <p:strVal val="visible"/>
                                      </p:to>
                                    </p:set>
                                    <p:animEffect transition="in" filter="wipe(down)">
                                      <p:cBhvr>
                                        <p:cTn id="72" dur="500"/>
                                        <p:tgtEl>
                                          <p:spTgt spid="3">
                                            <p:txEl>
                                              <p:pRg st="14" end="14"/>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grpId="0" nodeType="clickEffect">
                                  <p:stCondLst>
                                    <p:cond delay="0"/>
                                  </p:stCondLst>
                                  <p:childTnLst>
                                    <p:set>
                                      <p:cBhvr>
                                        <p:cTn id="76" dur="1" fill="hold">
                                          <p:stCondLst>
                                            <p:cond delay="0"/>
                                          </p:stCondLst>
                                        </p:cTn>
                                        <p:tgtEl>
                                          <p:spTgt spid="3">
                                            <p:txEl>
                                              <p:pRg st="15" end="15"/>
                                            </p:txEl>
                                          </p:spTgt>
                                        </p:tgtEl>
                                        <p:attrNameLst>
                                          <p:attrName>style.visibility</p:attrName>
                                        </p:attrNameLst>
                                      </p:cBhvr>
                                      <p:to>
                                        <p:strVal val="visible"/>
                                      </p:to>
                                    </p:set>
                                    <p:animEffect transition="in" filter="wipe(down)">
                                      <p:cBhvr>
                                        <p:cTn id="77" dur="500"/>
                                        <p:tgtEl>
                                          <p:spTgt spid="3">
                                            <p:txEl>
                                              <p:pRg st="15" end="15"/>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grpId="0" nodeType="clickEffect">
                                  <p:stCondLst>
                                    <p:cond delay="0"/>
                                  </p:stCondLst>
                                  <p:childTnLst>
                                    <p:set>
                                      <p:cBhvr>
                                        <p:cTn id="81" dur="1" fill="hold">
                                          <p:stCondLst>
                                            <p:cond delay="0"/>
                                          </p:stCondLst>
                                        </p:cTn>
                                        <p:tgtEl>
                                          <p:spTgt spid="3">
                                            <p:txEl>
                                              <p:pRg st="16" end="16"/>
                                            </p:txEl>
                                          </p:spTgt>
                                        </p:tgtEl>
                                        <p:attrNameLst>
                                          <p:attrName>style.visibility</p:attrName>
                                        </p:attrNameLst>
                                      </p:cBhvr>
                                      <p:to>
                                        <p:strVal val="visible"/>
                                      </p:to>
                                    </p:set>
                                    <p:animEffect transition="in" filter="wipe(down)">
                                      <p:cBhvr>
                                        <p:cTn id="82" dur="500"/>
                                        <p:tgtEl>
                                          <p:spTgt spid="3">
                                            <p:txEl>
                                              <p:pRg st="16" end="16"/>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4" fill="hold" grpId="0" nodeType="clickEffect">
                                  <p:stCondLst>
                                    <p:cond delay="0"/>
                                  </p:stCondLst>
                                  <p:childTnLst>
                                    <p:set>
                                      <p:cBhvr>
                                        <p:cTn id="86" dur="1" fill="hold">
                                          <p:stCondLst>
                                            <p:cond delay="0"/>
                                          </p:stCondLst>
                                        </p:cTn>
                                        <p:tgtEl>
                                          <p:spTgt spid="3">
                                            <p:txEl>
                                              <p:pRg st="17" end="17"/>
                                            </p:txEl>
                                          </p:spTgt>
                                        </p:tgtEl>
                                        <p:attrNameLst>
                                          <p:attrName>style.visibility</p:attrName>
                                        </p:attrNameLst>
                                      </p:cBhvr>
                                      <p:to>
                                        <p:strVal val="visible"/>
                                      </p:to>
                                    </p:set>
                                    <p:animEffect transition="in" filter="wipe(down)">
                                      <p:cBhvr>
                                        <p:cTn id="87" dur="500"/>
                                        <p:tgtEl>
                                          <p:spTgt spid="3">
                                            <p:txEl>
                                              <p:pRg st="17" end="17"/>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4" fill="hold" grpId="0" nodeType="clickEffect">
                                  <p:stCondLst>
                                    <p:cond delay="0"/>
                                  </p:stCondLst>
                                  <p:childTnLst>
                                    <p:set>
                                      <p:cBhvr>
                                        <p:cTn id="91" dur="1" fill="hold">
                                          <p:stCondLst>
                                            <p:cond delay="0"/>
                                          </p:stCondLst>
                                        </p:cTn>
                                        <p:tgtEl>
                                          <p:spTgt spid="3">
                                            <p:txEl>
                                              <p:pRg st="18" end="18"/>
                                            </p:txEl>
                                          </p:spTgt>
                                        </p:tgtEl>
                                        <p:attrNameLst>
                                          <p:attrName>style.visibility</p:attrName>
                                        </p:attrNameLst>
                                      </p:cBhvr>
                                      <p:to>
                                        <p:strVal val="visible"/>
                                      </p:to>
                                    </p:set>
                                    <p:animEffect transition="in" filter="wipe(down)">
                                      <p:cBhvr>
                                        <p:cTn id="92" dur="500"/>
                                        <p:tgtEl>
                                          <p:spTgt spid="3">
                                            <p:txEl>
                                              <p:pRg st="18" end="18"/>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4" fill="hold" grpId="0" nodeType="clickEffect">
                                  <p:stCondLst>
                                    <p:cond delay="0"/>
                                  </p:stCondLst>
                                  <p:childTnLst>
                                    <p:set>
                                      <p:cBhvr>
                                        <p:cTn id="96" dur="1" fill="hold">
                                          <p:stCondLst>
                                            <p:cond delay="0"/>
                                          </p:stCondLst>
                                        </p:cTn>
                                        <p:tgtEl>
                                          <p:spTgt spid="3">
                                            <p:txEl>
                                              <p:pRg st="19" end="19"/>
                                            </p:txEl>
                                          </p:spTgt>
                                        </p:tgtEl>
                                        <p:attrNameLst>
                                          <p:attrName>style.visibility</p:attrName>
                                        </p:attrNameLst>
                                      </p:cBhvr>
                                      <p:to>
                                        <p:strVal val="visible"/>
                                      </p:to>
                                    </p:set>
                                    <p:animEffect transition="in" filter="wipe(down)">
                                      <p:cBhvr>
                                        <p:cTn id="97" dur="500"/>
                                        <p:tgtEl>
                                          <p:spTgt spid="3">
                                            <p:txEl>
                                              <p:pRg st="19" end="1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796908"/>
          </a:xfrm>
        </p:spPr>
        <p:txBody>
          <a:bodyPr/>
          <a:lstStyle/>
          <a:p>
            <a:endParaRPr lang="ar-IQ" dirty="0"/>
          </a:p>
        </p:txBody>
      </p:sp>
      <p:pic>
        <p:nvPicPr>
          <p:cNvPr id="7" name="Content Placeholder 6" descr="calyx-of-kidney-5818.jpg"/>
          <p:cNvPicPr>
            <a:picLocks noGrp="1" noChangeAspect="1"/>
          </p:cNvPicPr>
          <p:nvPr>
            <p:ph sz="half" idx="1"/>
          </p:nvPr>
        </p:nvPicPr>
        <p:blipFill>
          <a:blip r:embed="rId2"/>
          <a:stretch>
            <a:fillRect/>
          </a:stretch>
        </p:blipFill>
        <p:spPr>
          <a:xfrm>
            <a:off x="457200" y="1142984"/>
            <a:ext cx="4329114" cy="4643470"/>
          </a:xfrm>
          <a:ln>
            <a:solidFill>
              <a:schemeClr val="accent1"/>
            </a:solidFill>
          </a:ln>
        </p:spPr>
      </p:pic>
      <p:pic>
        <p:nvPicPr>
          <p:cNvPr id="10" name="Content Placeholder 9" descr="image_thumb18.png"/>
          <p:cNvPicPr>
            <a:picLocks noGrp="1" noChangeAspect="1"/>
          </p:cNvPicPr>
          <p:nvPr>
            <p:ph sz="half" idx="2"/>
          </p:nvPr>
        </p:nvPicPr>
        <p:blipFill>
          <a:blip r:embed="rId3"/>
          <a:stretch>
            <a:fillRect/>
          </a:stretch>
        </p:blipFill>
        <p:spPr>
          <a:xfrm>
            <a:off x="5000629" y="1857364"/>
            <a:ext cx="3571900" cy="3929089"/>
          </a:xfrm>
          <a:ln>
            <a:solidFill>
              <a:schemeClr val="accent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Content Placeholder 4" descr="positionkidneys.png"/>
          <p:cNvPicPr>
            <a:picLocks noGrp="1" noChangeAspect="1"/>
          </p:cNvPicPr>
          <p:nvPr>
            <p:ph sz="half" idx="1"/>
          </p:nvPr>
        </p:nvPicPr>
        <p:blipFill>
          <a:blip r:embed="rId2"/>
          <a:stretch>
            <a:fillRect/>
          </a:stretch>
        </p:blipFill>
        <p:spPr>
          <a:xfrm>
            <a:off x="0" y="0"/>
            <a:ext cx="9144000" cy="6715148"/>
          </a:xfrm>
          <a:ln w="57150">
            <a:solidFill>
              <a:schemeClr val="accent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Times New Roman" pitchFamily="18" charset="0"/>
                <a:cs typeface="Times New Roman" pitchFamily="18" charset="0"/>
              </a:rPr>
              <a:t>Internal Anatomy of the kidneys</a:t>
            </a:r>
            <a:endParaRPr lang="ar-IQ" sz="3600" dirty="0">
              <a:latin typeface="Times New Roman" pitchFamily="18" charset="0"/>
              <a:cs typeface="Times New Roman" pitchFamily="18" charset="0"/>
            </a:endParaRPr>
          </a:p>
        </p:txBody>
      </p:sp>
      <p:sp>
        <p:nvSpPr>
          <p:cNvPr id="3" name="Content Placeholder 2"/>
          <p:cNvSpPr>
            <a:spLocks noGrp="1"/>
          </p:cNvSpPr>
          <p:nvPr>
            <p:ph idx="1"/>
          </p:nvPr>
        </p:nvSpPr>
        <p:spPr>
          <a:xfrm>
            <a:off x="285720" y="1214422"/>
            <a:ext cx="8572560" cy="5357850"/>
          </a:xfrm>
          <a:ln w="57150">
            <a:solidFill>
              <a:schemeClr val="accent1"/>
            </a:solidFill>
          </a:ln>
        </p:spPr>
        <p:style>
          <a:lnRef idx="2">
            <a:schemeClr val="accent5"/>
          </a:lnRef>
          <a:fillRef idx="1">
            <a:schemeClr val="lt1"/>
          </a:fillRef>
          <a:effectRef idx="0">
            <a:schemeClr val="accent5"/>
          </a:effectRef>
          <a:fontRef idx="minor">
            <a:schemeClr val="dk1"/>
          </a:fontRef>
        </p:style>
        <p:txBody>
          <a:bodyPr>
            <a:normAutofit/>
          </a:bodyPr>
          <a:lstStyle/>
          <a:p>
            <a:pPr algn="just" rtl="0"/>
            <a:r>
              <a:rPr lang="en-US" sz="2400" dirty="0" smtClean="0">
                <a:latin typeface="Times New Roman" pitchFamily="18" charset="0"/>
                <a:cs typeface="Times New Roman" pitchFamily="18" charset="0"/>
              </a:rPr>
              <a:t>In longitudinal section of the kidney appears two regions: </a:t>
            </a:r>
          </a:p>
          <a:p>
            <a:pPr marL="457200" indent="-457200" algn="just" rtl="0">
              <a:buFont typeface="+mj-lt"/>
              <a:buAutoNum type="arabicPeriod"/>
            </a:pPr>
            <a:r>
              <a:rPr lang="en-US" sz="2400" b="1" u="sng" dirty="0" smtClean="0">
                <a:latin typeface="Times New Roman" pitchFamily="18" charset="0"/>
                <a:cs typeface="Times New Roman" pitchFamily="18" charset="0"/>
              </a:rPr>
              <a:t>Cortex</a:t>
            </a:r>
            <a:r>
              <a:rPr lang="en-US" sz="2400" u="sng"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(light red region) </a:t>
            </a:r>
          </a:p>
          <a:p>
            <a:pPr algn="just" rtl="0">
              <a:buNone/>
            </a:pPr>
            <a:r>
              <a:rPr lang="en-US" sz="2400" b="1" dirty="0" smtClean="0">
                <a:latin typeface="Times New Roman" pitchFamily="18" charset="0"/>
                <a:cs typeface="Times New Roman" pitchFamily="18" charset="0"/>
              </a:rPr>
              <a:t>2.  </a:t>
            </a:r>
            <a:r>
              <a:rPr lang="en-US" sz="2400" b="1" u="sng" dirty="0" smtClean="0">
                <a:latin typeface="Times New Roman" pitchFamily="18" charset="0"/>
                <a:cs typeface="Times New Roman" pitchFamily="18" charset="0"/>
              </a:rPr>
              <a:t>Medulla</a:t>
            </a:r>
            <a:r>
              <a:rPr lang="en-US" sz="2400" dirty="0" smtClean="0">
                <a:latin typeface="Times New Roman" pitchFamily="18" charset="0"/>
                <a:cs typeface="Times New Roman" pitchFamily="18" charset="0"/>
              </a:rPr>
              <a:t> (dark red brown region): there are several pyramids in the renal medulla. The apex of each pyramids is called </a:t>
            </a:r>
            <a:r>
              <a:rPr lang="en-US" sz="2400" b="1" dirty="0" smtClean="0">
                <a:latin typeface="Times New Roman" pitchFamily="18" charset="0"/>
                <a:cs typeface="Times New Roman" pitchFamily="18" charset="0"/>
              </a:rPr>
              <a:t>renal papilla, </a:t>
            </a:r>
            <a:r>
              <a:rPr lang="en-US" sz="2400" dirty="0" smtClean="0">
                <a:latin typeface="Times New Roman" pitchFamily="18" charset="0"/>
                <a:cs typeface="Times New Roman" pitchFamily="18" charset="0"/>
              </a:rPr>
              <a:t>points toward renal </a:t>
            </a:r>
            <a:r>
              <a:rPr lang="en-US" sz="2400" dirty="0" err="1" smtClean="0">
                <a:latin typeface="Times New Roman" pitchFamily="18" charset="0"/>
                <a:cs typeface="Times New Roman" pitchFamily="18" charset="0"/>
              </a:rPr>
              <a:t>hilum</a:t>
            </a:r>
            <a:r>
              <a:rPr lang="en-US" sz="2400" dirty="0" smtClean="0">
                <a:latin typeface="Times New Roman" pitchFamily="18" charset="0"/>
                <a:cs typeface="Times New Roman" pitchFamily="18" charset="0"/>
              </a:rPr>
              <a:t>.  </a:t>
            </a:r>
          </a:p>
          <a:p>
            <a:pPr algn="just" rtl="0"/>
            <a:r>
              <a:rPr lang="en-US" sz="2400" dirty="0" smtClean="0">
                <a:latin typeface="Times New Roman" pitchFamily="18" charset="0"/>
                <a:cs typeface="Times New Roman" pitchFamily="18" charset="0"/>
              </a:rPr>
              <a:t>Renal papillae are surrounded by cup like structures called </a:t>
            </a:r>
            <a:r>
              <a:rPr lang="en-US" sz="2400" b="1" dirty="0" smtClean="0">
                <a:latin typeface="Times New Roman" pitchFamily="18" charset="0"/>
                <a:cs typeface="Times New Roman" pitchFamily="18" charset="0"/>
              </a:rPr>
              <a:t>minor</a:t>
            </a:r>
            <a:r>
              <a:rPr lang="en-US" sz="2400"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caylces</a:t>
            </a:r>
            <a:r>
              <a:rPr lang="en-US" sz="2400" b="1" dirty="0" smtClean="0">
                <a:latin typeface="Times New Roman" pitchFamily="18" charset="0"/>
                <a:cs typeface="Times New Roman" pitchFamily="18" charset="0"/>
              </a:rPr>
              <a:t>. </a:t>
            </a:r>
          </a:p>
          <a:p>
            <a:pPr algn="just" rtl="0"/>
            <a:r>
              <a:rPr lang="en-US" sz="2400" dirty="0" smtClean="0">
                <a:latin typeface="Times New Roman" pitchFamily="18" charset="0"/>
                <a:cs typeface="Times New Roman" pitchFamily="18" charset="0"/>
              </a:rPr>
              <a:t>Each kidney has 8-18 minor calyces which combine together to form  2-3 </a:t>
            </a:r>
            <a:r>
              <a:rPr lang="en-US" sz="2400" b="1" dirty="0" smtClean="0">
                <a:latin typeface="Times New Roman" pitchFamily="18" charset="0"/>
                <a:cs typeface="Times New Roman" pitchFamily="18" charset="0"/>
              </a:rPr>
              <a:t>major calyces</a:t>
            </a:r>
            <a:r>
              <a:rPr lang="en-US" sz="2400" dirty="0" smtClean="0">
                <a:latin typeface="Times New Roman" pitchFamily="18" charset="0"/>
                <a:cs typeface="Times New Roman" pitchFamily="18" charset="0"/>
              </a:rPr>
              <a:t>. </a:t>
            </a:r>
          </a:p>
          <a:p>
            <a:pPr algn="just" rtl="0"/>
            <a:r>
              <a:rPr lang="en-US" sz="2400" dirty="0" smtClean="0">
                <a:latin typeface="Times New Roman" pitchFamily="18" charset="0"/>
                <a:cs typeface="Times New Roman" pitchFamily="18" charset="0"/>
              </a:rPr>
              <a:t>The major calyces combine to form in a single large cavity called </a:t>
            </a:r>
            <a:r>
              <a:rPr lang="en-US" sz="2400" b="1" dirty="0" smtClean="0">
                <a:latin typeface="Times New Roman" pitchFamily="18" charset="0"/>
                <a:cs typeface="Times New Roman" pitchFamily="18" charset="0"/>
              </a:rPr>
              <a:t>renal pelvis. </a:t>
            </a:r>
          </a:p>
          <a:p>
            <a:pPr algn="just" rtl="0"/>
            <a:r>
              <a:rPr lang="en-US" sz="2400" dirty="0" smtClean="0">
                <a:latin typeface="Times New Roman" pitchFamily="18" charset="0"/>
                <a:cs typeface="Times New Roman" pitchFamily="18" charset="0"/>
              </a:rPr>
              <a:t>From the renal pelvis the </a:t>
            </a:r>
            <a:r>
              <a:rPr lang="en-US" sz="2400" b="1" dirty="0" smtClean="0">
                <a:latin typeface="Times New Roman" pitchFamily="18" charset="0"/>
                <a:cs typeface="Times New Roman" pitchFamily="18" charset="0"/>
              </a:rPr>
              <a:t>ureter</a:t>
            </a:r>
            <a:r>
              <a:rPr lang="en-US" sz="2400" dirty="0" smtClean="0">
                <a:latin typeface="Times New Roman" pitchFamily="18" charset="0"/>
                <a:cs typeface="Times New Roman" pitchFamily="18" charset="0"/>
              </a:rPr>
              <a:t> is originated</a:t>
            </a:r>
            <a:r>
              <a:rPr lang="en-US" sz="2400" b="1" dirty="0" smtClean="0">
                <a:latin typeface="Times New Roman" pitchFamily="18" charset="0"/>
                <a:cs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down)">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down)">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down)">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wipe(down)">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wipe(down)">
                                      <p:cBhvr>
                                        <p:cTn id="4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Content Placeholder 6" descr="kidantutrkurminorcalyx1331094268430.jpg"/>
          <p:cNvPicPr>
            <a:picLocks noGrp="1" noChangeAspect="1"/>
          </p:cNvPicPr>
          <p:nvPr>
            <p:ph sz="half" idx="2"/>
          </p:nvPr>
        </p:nvPicPr>
        <p:blipFill>
          <a:blip r:embed="rId2"/>
          <a:stretch>
            <a:fillRect/>
          </a:stretch>
        </p:blipFill>
        <p:spPr>
          <a:xfrm>
            <a:off x="4500562" y="1142984"/>
            <a:ext cx="4643438" cy="5000660"/>
          </a:xfrm>
        </p:spPr>
      </p:pic>
      <p:pic>
        <p:nvPicPr>
          <p:cNvPr id="10" name="Picture 9" descr="kidney-a_0.tmp"/>
          <p:cNvPicPr>
            <a:picLocks noChangeAspect="1"/>
          </p:cNvPicPr>
          <p:nvPr/>
        </p:nvPicPr>
        <p:blipFill>
          <a:blip r:embed="rId3"/>
          <a:stretch>
            <a:fillRect/>
          </a:stretch>
        </p:blipFill>
        <p:spPr>
          <a:xfrm>
            <a:off x="0" y="0"/>
            <a:ext cx="4500562" cy="3286124"/>
          </a:xfrm>
          <a:prstGeom prst="rect">
            <a:avLst/>
          </a:prstGeom>
        </p:spPr>
      </p:pic>
      <p:pic>
        <p:nvPicPr>
          <p:cNvPr id="8" name="Content Placeholder 7" descr="24.jpg"/>
          <p:cNvPicPr>
            <a:picLocks noGrp="1" noChangeAspect="1"/>
          </p:cNvPicPr>
          <p:nvPr>
            <p:ph sz="half" idx="1"/>
          </p:nvPr>
        </p:nvPicPr>
        <p:blipFill>
          <a:blip r:embed="rId4"/>
          <a:stretch>
            <a:fillRect/>
          </a:stretch>
        </p:blipFill>
        <p:spPr>
          <a:xfrm>
            <a:off x="0" y="3286124"/>
            <a:ext cx="4500562" cy="3571876"/>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4523</TotalTime>
  <Words>1830</Words>
  <Application>Microsoft Office PowerPoint</Application>
  <PresentationFormat>On-screen Show (4:3)</PresentationFormat>
  <Paragraphs>280</Paragraphs>
  <Slides>40</Slides>
  <Notes>2</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Office Theme</vt:lpstr>
      <vt:lpstr>Slide 1</vt:lpstr>
      <vt:lpstr>Urinary System</vt:lpstr>
      <vt:lpstr>Slide 3</vt:lpstr>
      <vt:lpstr>The Main Functions of the Urinary System</vt:lpstr>
      <vt:lpstr>kidneys</vt:lpstr>
      <vt:lpstr>Slide 6</vt:lpstr>
      <vt:lpstr>Slide 7</vt:lpstr>
      <vt:lpstr>Internal Anatomy of the kidneys</vt:lpstr>
      <vt:lpstr>Slide 9</vt:lpstr>
      <vt:lpstr>Slide 10</vt:lpstr>
      <vt:lpstr>Blood and Nerve Supply </vt:lpstr>
      <vt:lpstr>Blood supply of the kidneys </vt:lpstr>
      <vt:lpstr>Microscopic structure of the kidneys</vt:lpstr>
      <vt:lpstr>The Nephron</vt:lpstr>
      <vt:lpstr>Slide 15</vt:lpstr>
      <vt:lpstr>Slide 16</vt:lpstr>
      <vt:lpstr>Slide 17</vt:lpstr>
      <vt:lpstr>Slide 18</vt:lpstr>
      <vt:lpstr> Functions of the kidneys </vt:lpstr>
      <vt:lpstr>Urine Formation</vt:lpstr>
      <vt:lpstr>Glomerular filtration </vt:lpstr>
      <vt:lpstr>Slide 22</vt:lpstr>
      <vt:lpstr>Tubular Reabsorption and Tubular Secretion</vt:lpstr>
      <vt:lpstr>Slide 24</vt:lpstr>
      <vt:lpstr>Composition of urine </vt:lpstr>
      <vt:lpstr>Hormones that Influence Selective Reabsorption</vt:lpstr>
      <vt:lpstr>2. Maintenance of Water Balance :    Decrease water in the body leads to:   1. increase blood osmolarity over 300 mOsm/ L.   2. osmotoreceptor in the hypothalamus are sensitive to changes in the blood osmolarity so two things occur: feeling thirst and secretion of ADH.   3. ADH enhances water reabsorption by renal tubules.  Therefore the volume of urine becomes decrease </vt:lpstr>
      <vt:lpstr>When blood volume is increased stretch receptors in the atria of the heart release atrial natriuretic hormone  (ANP).   ANP reduces reabsorption of sodium and water by the proximal convoluted tubules and collecting ducts (i.e. more sodium and water are excreted). </vt:lpstr>
      <vt:lpstr>3. Control of Blood Pressure</vt:lpstr>
      <vt:lpstr>Slide 30</vt:lpstr>
      <vt:lpstr>Renin- Angiotensin- Aldosterone System</vt:lpstr>
      <vt:lpstr>4. Acid - Base Balance</vt:lpstr>
      <vt:lpstr>Urine transportation, Storage and Elimination</vt:lpstr>
      <vt:lpstr>Ureters</vt:lpstr>
      <vt:lpstr>The Ureters </vt:lpstr>
      <vt:lpstr>Urinary Bladder</vt:lpstr>
      <vt:lpstr>Slide 37</vt:lpstr>
      <vt:lpstr>Urethra and its Sphincters </vt:lpstr>
      <vt:lpstr>Urethra and its Sphincters </vt:lpstr>
      <vt:lpstr>Micturition </vt:lpstr>
    </vt:vector>
  </TitlesOfParts>
  <Company>Deftones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Urinary System</dc:title>
  <dc:creator>OMAR ABD</dc:creator>
  <cp:lastModifiedBy>OMAR ABD</cp:lastModifiedBy>
  <cp:revision>20</cp:revision>
  <dcterms:created xsi:type="dcterms:W3CDTF">2014-02-28T06:43:00Z</dcterms:created>
  <dcterms:modified xsi:type="dcterms:W3CDTF">2014-03-26T22:35:11Z</dcterms:modified>
</cp:coreProperties>
</file>